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66" r:id="rId29"/>
    <p:sldId id="286" r:id="rId30"/>
    <p:sldId id="287" r:id="rId31"/>
    <p:sldId id="267" r:id="rId32"/>
    <p:sldId id="285" r:id="rId33"/>
    <p:sldId id="288" r:id="rId34"/>
    <p:sldId id="289" r:id="rId35"/>
    <p:sldId id="290" r:id="rId36"/>
    <p:sldId id="291" r:id="rId37"/>
    <p:sldId id="292" r:id="rId38"/>
    <p:sldId id="293"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FF9999"/>
    <a:srgbClr val="99FF66"/>
    <a:srgbClr val="FFFF66"/>
    <a:srgbClr val="66FF33"/>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23.08.2024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jpe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7.jpeg"/><Relationship Id="rId4" Type="http://schemas.openxmlformats.org/officeDocument/2006/relationships/image" Target="../media/image4.jpe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7" Type="http://schemas.microsoft.com/office/2007/relationships/hdphoto" Target="../media/hdphoto11.wdp"/><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6.jpeg"/><Relationship Id="rId5" Type="http://schemas.microsoft.com/office/2007/relationships/hdphoto" Target="../media/hdphoto10.wdp"/><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9.jpeg"/><Relationship Id="rId1" Type="http://schemas.openxmlformats.org/officeDocument/2006/relationships/slideLayout" Target="../slideLayouts/slideLayout7.xml"/><Relationship Id="rId5" Type="http://schemas.microsoft.com/office/2007/relationships/hdphoto" Target="../media/hdphoto13.wdp"/><Relationship Id="rId4" Type="http://schemas.openxmlformats.org/officeDocument/2006/relationships/image" Target="../media/image50.jpeg"/></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0.jpeg"/><Relationship Id="rId5" Type="http://schemas.microsoft.com/office/2007/relationships/hdphoto" Target="../media/hdphoto7.wdp"/><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28A0092B-C50C-407E-A947-70E740481C1C}">
                <a14:useLocalDpi xmlns:a14="http://schemas.microsoft.com/office/drawing/2010/main" xmlns="" val="0"/>
              </a:ext>
            </a:extLst>
          </a:blip>
          <a:srcRect t="4460" b="4826"/>
          <a:stretch/>
        </p:blipFill>
        <p:spPr>
          <a:xfrm>
            <a:off x="1280157" y="3200400"/>
            <a:ext cx="7113449" cy="3657600"/>
          </a:xfrm>
          <a:prstGeom prst="rect">
            <a:avLst/>
          </a:prstGeom>
        </p:spPr>
      </p:pic>
      <p:sp>
        <p:nvSpPr>
          <p:cNvPr id="4" name="Прямоугольник 3"/>
          <p:cNvSpPr/>
          <p:nvPr/>
        </p:nvSpPr>
        <p:spPr>
          <a:xfrm>
            <a:off x="1358993" y="1800450"/>
            <a:ext cx="6480720" cy="1323439"/>
          </a:xfrm>
          <a:prstGeom prst="rect">
            <a:avLst/>
          </a:prstGeom>
        </p:spPr>
        <p:txBody>
          <a:bodyPr wrap="square">
            <a:spAutoFit/>
          </a:bodyPr>
          <a:lstStyle/>
          <a:p>
            <a:pPr algn="ctr"/>
            <a:r>
              <a:rPr lang="ru-RU" sz="2400" b="1" dirty="0" smtClean="0">
                <a:solidFill>
                  <a:srgbClr val="FF3300"/>
                </a:solidFill>
                <a:latin typeface="Times New Roman" panose="02020603050405020304" pitchFamily="18" charset="0"/>
                <a:cs typeface="Times New Roman" panose="02020603050405020304" pitchFamily="18" charset="0"/>
              </a:rPr>
              <a:t>ПЕДАГОГИЧЕСКОЕ ПОРТФОЛИО</a:t>
            </a:r>
          </a:p>
          <a:p>
            <a:pPr algn="ctr"/>
            <a:endParaRPr lang="ru-RU" b="1" dirty="0" smtClean="0">
              <a:latin typeface="Times New Roman" panose="02020603050405020304" pitchFamily="18" charset="0"/>
              <a:cs typeface="Times New Roman" panose="02020603050405020304" pitchFamily="18" charset="0"/>
            </a:endParaRPr>
          </a:p>
          <a:p>
            <a:pPr algn="ctr"/>
            <a:r>
              <a:rPr lang="ru-RU" i="1" dirty="0" smtClean="0">
                <a:latin typeface="Times New Roman" panose="02020603050405020304" pitchFamily="18" charset="0"/>
                <a:cs typeface="Times New Roman" panose="02020603050405020304" pitchFamily="18" charset="0"/>
              </a:rPr>
              <a:t>инструктора по физической культуре</a:t>
            </a:r>
          </a:p>
          <a:p>
            <a:pPr algn="ctr"/>
            <a:r>
              <a:rPr lang="ru-RU" sz="2000" b="1" dirty="0" smtClean="0">
                <a:solidFill>
                  <a:srgbClr val="0070C0"/>
                </a:solidFill>
                <a:latin typeface="Times New Roman" panose="02020603050405020304" pitchFamily="18" charset="0"/>
                <a:cs typeface="Times New Roman" panose="02020603050405020304" pitchFamily="18" charset="0"/>
              </a:rPr>
              <a:t>МАСЛАКОВОЙ НАДЕЖДЫ АЛЕКСАНДРОВНЫ</a:t>
            </a:r>
            <a:endParaRPr lang="ru-RU" sz="2000" b="1" dirty="0">
              <a:solidFill>
                <a:srgbClr val="0070C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39552" y="170392"/>
            <a:ext cx="8280920" cy="1200329"/>
          </a:xfrm>
          <a:prstGeom prst="rect">
            <a:avLst/>
          </a:prstGeom>
        </p:spPr>
        <p:txBody>
          <a:bodyPr wrap="square">
            <a:spAutoFit/>
          </a:bodyPr>
          <a:lstStyle/>
          <a:p>
            <a:pPr algn="ctr">
              <a:spcAft>
                <a:spcPts val="0"/>
              </a:spcAft>
            </a:pPr>
            <a:r>
              <a:rPr lang="ru-RU" dirty="0">
                <a:solidFill>
                  <a:srgbClr val="0070C0"/>
                </a:solidFill>
                <a:latin typeface="Times New Roman"/>
                <a:ea typeface="Calibri"/>
                <a:cs typeface="Times New Roman"/>
              </a:rPr>
              <a:t>Муниципальное казённое дошкольное образовательное учреждение</a:t>
            </a:r>
            <a:endParaRPr lang="ru-RU" sz="2000" dirty="0">
              <a:solidFill>
                <a:srgbClr val="0070C0"/>
              </a:solidFill>
              <a:ea typeface="Calibri"/>
              <a:cs typeface="Times New Roman"/>
            </a:endParaRPr>
          </a:p>
          <a:p>
            <a:pPr algn="ctr">
              <a:spcAft>
                <a:spcPts val="0"/>
              </a:spcAft>
            </a:pPr>
            <a:r>
              <a:rPr lang="ru-RU" dirty="0">
                <a:solidFill>
                  <a:srgbClr val="0070C0"/>
                </a:solidFill>
                <a:latin typeface="Times New Roman"/>
                <a:ea typeface="Calibri"/>
                <a:cs typeface="Times New Roman"/>
              </a:rPr>
              <a:t> «Детский сад общеразвивающего вида № 11 г. Киренска </a:t>
            </a:r>
            <a:endParaRPr lang="ru-RU" sz="2000" dirty="0">
              <a:solidFill>
                <a:srgbClr val="0070C0"/>
              </a:solidFill>
              <a:ea typeface="Calibri"/>
              <a:cs typeface="Times New Roman"/>
            </a:endParaRPr>
          </a:p>
          <a:p>
            <a:pPr algn="ctr">
              <a:spcAft>
                <a:spcPts val="0"/>
              </a:spcAft>
            </a:pPr>
            <a:r>
              <a:rPr lang="ru-RU" dirty="0">
                <a:solidFill>
                  <a:srgbClr val="0070C0"/>
                </a:solidFill>
                <a:latin typeface="Times New Roman"/>
                <a:ea typeface="Calibri"/>
                <a:cs typeface="Times New Roman"/>
              </a:rPr>
              <a:t>с приоритетным осуществлением деятельности по художественно – эстетическому направлению развития детей»</a:t>
            </a:r>
            <a:endParaRPr lang="ru-RU" sz="2000" dirty="0">
              <a:solidFill>
                <a:srgbClr val="0070C0"/>
              </a:solidFill>
              <a:ea typeface="Calibri"/>
              <a:cs typeface="Times New Roman"/>
            </a:endParaRPr>
          </a:p>
        </p:txBody>
      </p:sp>
      <p:pic>
        <p:nvPicPr>
          <p:cNvPr id="6" name="Рисунок 5"/>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251519" y="3123889"/>
            <a:ext cx="2777343" cy="2556000"/>
          </a:xfrm>
          <a:prstGeom prst="ellipse">
            <a:avLst/>
          </a:prstGeom>
          <a:ln w="1905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898007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2" cstate="screen">
            <a:extLst>
              <a:ext uri="{28A0092B-C50C-407E-A947-70E740481C1C}">
                <a14:useLocalDpi xmlns:a14="http://schemas.microsoft.com/office/drawing/2010/main" xmlns="" val="0"/>
              </a:ext>
            </a:extLst>
          </a:blip>
          <a:srcRect/>
          <a:stretch/>
        </p:blipFill>
        <p:spPr>
          <a:xfrm>
            <a:off x="4322617" y="1899854"/>
            <a:ext cx="4627419" cy="2895600"/>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xmlns="" val="0"/>
              </a:ext>
            </a:extLst>
          </a:blip>
          <a:stretch>
            <a:fillRect/>
          </a:stretch>
        </p:blipFill>
        <p:spPr>
          <a:xfrm>
            <a:off x="395536" y="773654"/>
            <a:ext cx="3742950" cy="5148000"/>
          </a:xfrm>
          <a:prstGeom prst="rect">
            <a:avLst/>
          </a:prstGeom>
        </p:spPr>
      </p:pic>
    </p:spTree>
    <p:extLst>
      <p:ext uri="{BB962C8B-B14F-4D97-AF65-F5344CB8AC3E}">
        <p14:creationId xmlns:p14="http://schemas.microsoft.com/office/powerpoint/2010/main" xmlns="" val="470653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555776" y="404663"/>
            <a:ext cx="4561057" cy="461665"/>
          </a:xfrm>
          <a:prstGeom prst="rect">
            <a:avLst/>
          </a:prstGeom>
        </p:spPr>
        <p:txBody>
          <a:bodyPr wrap="none">
            <a:spAutoFit/>
          </a:bodyPr>
          <a:lstStyle/>
          <a:p>
            <a:r>
              <a:rPr lang="ru-RU" sz="2400" b="1" dirty="0" smtClean="0">
                <a:solidFill>
                  <a:srgbClr val="FF3300"/>
                </a:solidFill>
                <a:latin typeface="Times New Roman" panose="02020603050405020304" pitchFamily="18" charset="0"/>
                <a:cs typeface="Times New Roman" panose="02020603050405020304" pitchFamily="18" charset="0"/>
              </a:rPr>
              <a:t>МЕТОДИЧЕСКАЯ КОПИЛКА</a:t>
            </a:r>
            <a:endParaRPr lang="ru-RU" sz="2400" b="1" dirty="0">
              <a:solidFill>
                <a:srgbClr val="FF33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323528" y="1268760"/>
            <a:ext cx="8512000" cy="4788000"/>
          </a:xfrm>
          <a:prstGeom prst="rect">
            <a:avLst/>
          </a:prstGeom>
        </p:spPr>
      </p:pic>
    </p:spTree>
    <p:extLst>
      <p:ext uri="{BB962C8B-B14F-4D97-AF65-F5344CB8AC3E}">
        <p14:creationId xmlns:p14="http://schemas.microsoft.com/office/powerpoint/2010/main" xmlns="" val="2781358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cstate="screen">
            <a:extLst>
              <a:ext uri="{28A0092B-C50C-407E-A947-70E740481C1C}">
                <a14:useLocalDpi xmlns:a14="http://schemas.microsoft.com/office/drawing/2010/main" xmlns="" val="0"/>
              </a:ext>
            </a:extLst>
          </a:blip>
          <a:stretch>
            <a:fillRect/>
          </a:stretch>
        </p:blipFill>
        <p:spPr>
          <a:xfrm>
            <a:off x="467544" y="548680"/>
            <a:ext cx="4161734" cy="5724000"/>
          </a:xfrm>
          <a:prstGeom prst="rect">
            <a:avLst/>
          </a:prstGeom>
        </p:spPr>
      </p:pic>
      <p:pic>
        <p:nvPicPr>
          <p:cNvPr id="3" name="Рисунок 2"/>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a:off x="4788024" y="548680"/>
            <a:ext cx="4161734" cy="5724000"/>
          </a:xfrm>
          <a:prstGeom prst="rect">
            <a:avLst/>
          </a:prstGeom>
        </p:spPr>
      </p:pic>
    </p:spTree>
    <p:extLst>
      <p:ext uri="{BB962C8B-B14F-4D97-AF65-F5344CB8AC3E}">
        <p14:creationId xmlns:p14="http://schemas.microsoft.com/office/powerpoint/2010/main" xmlns="" val="728365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28241"/>
          <a:stretch/>
        </p:blipFill>
        <p:spPr bwMode="auto">
          <a:xfrm>
            <a:off x="251520" y="552596"/>
            <a:ext cx="8646884" cy="4157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31845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16938"/>
          <a:stretch/>
        </p:blipFill>
        <p:spPr bwMode="auto">
          <a:xfrm>
            <a:off x="251520" y="546101"/>
            <a:ext cx="8568952" cy="4787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70596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712788"/>
            <a:ext cx="8424936" cy="5432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253115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531813"/>
            <a:ext cx="8712968" cy="5794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129627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1317625"/>
            <a:ext cx="8784976" cy="4221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384979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542925"/>
            <a:ext cx="8964488" cy="5770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62766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454150"/>
            <a:ext cx="8424936" cy="3948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22225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99FF66"/>
          </a:solidFill>
          <a:ln>
            <a:solidFill>
              <a:srgbClr val="99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846639" y="633697"/>
            <a:ext cx="8022379" cy="1751249"/>
          </a:xfrm>
          <a:prstGeom prst="rect">
            <a:avLst/>
          </a:prstGeom>
        </p:spPr>
        <p:txBody>
          <a:bodyPr wrap="square">
            <a:spAutoFit/>
          </a:bodyPr>
          <a:lstStyle/>
          <a:p>
            <a:pPr>
              <a:lnSpc>
                <a:spcPct val="115000"/>
              </a:lnSpc>
              <a:spcAft>
                <a:spcPts val="1000"/>
              </a:spcAft>
            </a:pPr>
            <a:r>
              <a:rPr lang="ru-RU" b="1" dirty="0" smtClean="0">
                <a:solidFill>
                  <a:srgbClr val="0070C0"/>
                </a:solidFill>
                <a:latin typeface="Times New Roman" panose="02020603050405020304" pitchFamily="18" charset="0"/>
                <a:ea typeface="Calibri"/>
                <a:cs typeface="Times New Roman" panose="02020603050405020304" pitchFamily="18" charset="0"/>
              </a:rPr>
              <a:t>ОБРАЗОВАНИЕ - </a:t>
            </a:r>
            <a:r>
              <a:rPr lang="ru-RU" b="1" i="1" dirty="0" smtClean="0">
                <a:latin typeface="Times New Roman" panose="02020603050405020304" pitchFamily="18" charset="0"/>
                <a:ea typeface="Calibri"/>
                <a:cs typeface="Times New Roman" panose="02020603050405020304" pitchFamily="18" charset="0"/>
              </a:rPr>
              <a:t>среднее профессиональное</a:t>
            </a:r>
            <a:endParaRPr lang="ru-RU" b="1" dirty="0" smtClean="0">
              <a:solidFill>
                <a:srgbClr val="0070C0"/>
              </a:solidFill>
              <a:latin typeface="Times New Roman" panose="02020603050405020304" pitchFamily="18" charset="0"/>
              <a:ea typeface="Calibri"/>
              <a:cs typeface="Times New Roman" panose="02020603050405020304" pitchFamily="18" charset="0"/>
            </a:endParaRPr>
          </a:p>
          <a:p>
            <a:pPr>
              <a:lnSpc>
                <a:spcPct val="115000"/>
              </a:lnSpc>
              <a:spcAft>
                <a:spcPts val="1000"/>
              </a:spcAft>
            </a:pPr>
            <a:r>
              <a:rPr lang="ru-RU" b="1" dirty="0" smtClean="0">
                <a:solidFill>
                  <a:srgbClr val="0070C0"/>
                </a:solidFill>
                <a:latin typeface="Times New Roman" panose="02020603050405020304" pitchFamily="18" charset="0"/>
                <a:ea typeface="Calibri"/>
                <a:cs typeface="Times New Roman" panose="02020603050405020304" pitchFamily="18" charset="0"/>
              </a:rPr>
              <a:t>ПЕДАГОГИЧЕСКИЙ СТАЖ – </a:t>
            </a:r>
            <a:r>
              <a:rPr lang="ru-RU" b="1" i="1" dirty="0" smtClean="0">
                <a:latin typeface="Times New Roman" panose="02020603050405020304" pitchFamily="18" charset="0"/>
                <a:ea typeface="Calibri"/>
                <a:cs typeface="Times New Roman" panose="02020603050405020304" pitchFamily="18" charset="0"/>
              </a:rPr>
              <a:t>7 лет</a:t>
            </a:r>
          </a:p>
          <a:p>
            <a:pPr>
              <a:lnSpc>
                <a:spcPct val="115000"/>
              </a:lnSpc>
              <a:spcAft>
                <a:spcPts val="1000"/>
              </a:spcAft>
            </a:pPr>
            <a:r>
              <a:rPr lang="ru-RU" b="1" dirty="0" smtClean="0">
                <a:solidFill>
                  <a:srgbClr val="0070C0"/>
                </a:solidFill>
                <a:latin typeface="Times New Roman" panose="02020603050405020304" pitchFamily="18" charset="0"/>
                <a:ea typeface="Calibri"/>
                <a:cs typeface="Times New Roman" panose="02020603050405020304" pitchFamily="18" charset="0"/>
              </a:rPr>
              <a:t>КВАЛИФИКАЦИОННАЯ КАТЕГОРИЯ – </a:t>
            </a:r>
            <a:r>
              <a:rPr lang="ru-RU" b="1" i="1" dirty="0" smtClean="0">
                <a:latin typeface="Times New Roman" panose="02020603050405020304" pitchFamily="18" charset="0"/>
                <a:ea typeface="Calibri"/>
                <a:cs typeface="Times New Roman" panose="02020603050405020304" pitchFamily="18" charset="0"/>
              </a:rPr>
              <a:t>Первая, 17.12.2021 г.</a:t>
            </a:r>
            <a:r>
              <a:rPr lang="ru-RU" b="1" dirty="0" smtClean="0">
                <a:latin typeface="Times New Roman" panose="02020603050405020304" pitchFamily="18" charset="0"/>
                <a:ea typeface="Calibri"/>
                <a:cs typeface="Times New Roman" panose="02020603050405020304" pitchFamily="18" charset="0"/>
              </a:rPr>
              <a:t> </a:t>
            </a:r>
            <a:endParaRPr lang="ru-RU" b="1" dirty="0" smtClean="0">
              <a:solidFill>
                <a:srgbClr val="0070C0"/>
              </a:solidFill>
              <a:latin typeface="Times New Roman" panose="02020603050405020304" pitchFamily="18" charset="0"/>
              <a:ea typeface="Calibri"/>
              <a:cs typeface="Times New Roman" panose="02020603050405020304" pitchFamily="18" charset="0"/>
            </a:endParaRPr>
          </a:p>
          <a:p>
            <a:pPr>
              <a:lnSpc>
                <a:spcPct val="115000"/>
              </a:lnSpc>
              <a:spcAft>
                <a:spcPts val="1000"/>
              </a:spcAft>
            </a:pPr>
            <a:r>
              <a:rPr lang="ru-RU" b="1" dirty="0" smtClean="0">
                <a:solidFill>
                  <a:srgbClr val="0070C0"/>
                </a:solidFill>
                <a:latin typeface="Times New Roman" panose="02020603050405020304" pitchFamily="18" charset="0"/>
                <a:ea typeface="Calibri"/>
                <a:cs typeface="Times New Roman" panose="02020603050405020304" pitchFamily="18" charset="0"/>
              </a:rPr>
              <a:t>КУРСЫ ПОВЫШЕНИЯ КВАЛИФИКАЦИИ:</a:t>
            </a:r>
            <a:endParaRPr lang="ru-RU" b="1" dirty="0">
              <a:solidFill>
                <a:srgbClr val="0070C0"/>
              </a:solidFill>
              <a:latin typeface="Times New Roman" panose="02020603050405020304" pitchFamily="18" charset="0"/>
              <a:ea typeface="Calibri"/>
              <a:cs typeface="Times New Roman" panose="02020603050405020304" pitchFamily="18" charset="0"/>
            </a:endParaRPr>
          </a:p>
        </p:txBody>
      </p:sp>
      <p:sp>
        <p:nvSpPr>
          <p:cNvPr id="3" name="Прямоугольник 2"/>
          <p:cNvSpPr/>
          <p:nvPr/>
        </p:nvSpPr>
        <p:spPr>
          <a:xfrm>
            <a:off x="1403648" y="116632"/>
            <a:ext cx="7200800" cy="517065"/>
          </a:xfrm>
          <a:prstGeom prst="rect">
            <a:avLst/>
          </a:prstGeom>
        </p:spPr>
        <p:txBody>
          <a:bodyPr wrap="square">
            <a:spAutoFit/>
          </a:bodyPr>
          <a:lstStyle/>
          <a:p>
            <a:pPr lvl="0" algn="ctr">
              <a:lnSpc>
                <a:spcPct val="115000"/>
              </a:lnSpc>
              <a:spcAft>
                <a:spcPts val="1000"/>
              </a:spcAft>
            </a:pPr>
            <a:r>
              <a:rPr lang="ru-RU" sz="2400" b="1" dirty="0" smtClean="0">
                <a:solidFill>
                  <a:srgbClr val="FF3300"/>
                </a:solidFill>
                <a:latin typeface="Times New Roman" panose="02020603050405020304" pitchFamily="18" charset="0"/>
                <a:ea typeface="Calibri"/>
                <a:cs typeface="Times New Roman" panose="02020603050405020304" pitchFamily="18" charset="0"/>
              </a:rPr>
              <a:t>ИНФОРМАЦИОННАЯ КАРТА ПЕДАГОГА</a:t>
            </a:r>
            <a:endParaRPr lang="ru-RU" sz="2400" b="1" dirty="0">
              <a:solidFill>
                <a:srgbClr val="FF3300"/>
              </a:solidFill>
              <a:latin typeface="Times New Roman" panose="02020603050405020304" pitchFamily="18" charset="0"/>
              <a:ea typeface="Calibri"/>
              <a:cs typeface="Times New Roman" panose="02020603050405020304" pitchFamily="18" charset="0"/>
            </a:endParaRPr>
          </a:p>
        </p:txBody>
      </p:sp>
      <p:pic>
        <p:nvPicPr>
          <p:cNvPr id="4" name="Рисунок 3"/>
          <p:cNvPicPr>
            <a:picLocks noChangeAspect="1"/>
          </p:cNvPicPr>
          <p:nvPr/>
        </p:nvPicPr>
        <p:blipFill rotWithShape="1">
          <a:blip r:embed="rId2" cstate="email">
            <a:extLst>
              <a:ext uri="{BEBA8EAE-BF5A-486C-A8C5-ECC9F3942E4B}">
                <a14:imgProps xmlns:a14="http://schemas.microsoft.com/office/drawing/2010/main" xmlns="">
                  <a14:imgLayer r:embed="rId3">
                    <a14:imgEffect>
                      <a14:sharpenSoften amount="50000"/>
                    </a14:imgEffect>
                  </a14:imgLayer>
                </a14:imgProps>
              </a:ext>
              <a:ext uri="{28A0092B-C50C-407E-A947-70E740481C1C}">
                <a14:useLocalDpi xmlns:a14="http://schemas.microsoft.com/office/drawing/2010/main" xmlns=""/>
              </a:ext>
            </a:extLst>
          </a:blip>
          <a:srcRect/>
          <a:stretch/>
        </p:blipFill>
        <p:spPr>
          <a:xfrm>
            <a:off x="305094" y="2487344"/>
            <a:ext cx="3015303" cy="2139835"/>
          </a:xfrm>
          <a:prstGeom prst="rect">
            <a:avLst/>
          </a:prstGeom>
          <a:scene3d>
            <a:camera prst="orthographicFront"/>
            <a:lightRig rig="threePt" dir="t"/>
          </a:scene3d>
          <a:sp3d>
            <a:bevelT/>
          </a:sp3d>
        </p:spPr>
      </p:pic>
      <p:pic>
        <p:nvPicPr>
          <p:cNvPr id="5" name="Рисунок 4"/>
          <p:cNvPicPr>
            <a:picLocks noChangeAspect="1"/>
          </p:cNvPicPr>
          <p:nvPr/>
        </p:nvPicPr>
        <p:blipFill>
          <a:blip r:embed="rId4" cstate="screen">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3804653" y="2487344"/>
            <a:ext cx="2869948" cy="2088000"/>
          </a:xfrm>
          <a:prstGeom prst="rect">
            <a:avLst/>
          </a:prstGeom>
          <a:scene3d>
            <a:camera prst="orthographicFront"/>
            <a:lightRig rig="threePt" dir="t"/>
          </a:scene3d>
          <a:sp3d>
            <a:bevelT/>
          </a:sp3d>
        </p:spPr>
      </p:pic>
      <p:pic>
        <p:nvPicPr>
          <p:cNvPr id="6" name="Рисунок 5"/>
          <p:cNvPicPr>
            <a:picLocks noChangeAspect="1"/>
          </p:cNvPicPr>
          <p:nvPr/>
        </p:nvPicPr>
        <p:blipFill>
          <a:blip r:embed="rId6" cstate="screen">
            <a:extLst>
              <a:ext uri="{BEBA8EAE-BF5A-486C-A8C5-ECC9F3942E4B}">
                <a14:imgProps xmlns:a14="http://schemas.microsoft.com/office/drawing/2010/main" xmlns="">
                  <a14:imgLayer r:embed="rId7">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3779912" y="4673441"/>
            <a:ext cx="2919430" cy="2124000"/>
          </a:xfrm>
          <a:prstGeom prst="rect">
            <a:avLst/>
          </a:prstGeom>
          <a:scene3d>
            <a:camera prst="orthographicFront"/>
            <a:lightRig rig="threePt" dir="t"/>
          </a:scene3d>
          <a:sp3d>
            <a:bevelT/>
          </a:sp3d>
        </p:spPr>
      </p:pic>
      <p:pic>
        <p:nvPicPr>
          <p:cNvPr id="7" name="Рисунок 6"/>
          <p:cNvPicPr>
            <a:picLocks noChangeAspect="1"/>
          </p:cNvPicPr>
          <p:nvPr/>
        </p:nvPicPr>
        <p:blipFill>
          <a:blip r:embed="rId8" cstate="screen">
            <a:extLst>
              <a:ext uri="{BEBA8EAE-BF5A-486C-A8C5-ECC9F3942E4B}">
                <a14:imgProps xmlns:a14="http://schemas.microsoft.com/office/drawing/2010/main" xmlns="">
                  <a14:imgLayer r:embed="rId9">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305094" y="4709441"/>
            <a:ext cx="3015303" cy="2088000"/>
          </a:xfrm>
          <a:prstGeom prst="rect">
            <a:avLst/>
          </a:prstGeom>
          <a:scene3d>
            <a:camera prst="orthographicFront"/>
            <a:lightRig rig="threePt" dir="t"/>
          </a:scene3d>
          <a:sp3d>
            <a:bevelT/>
          </a:sp3d>
        </p:spPr>
      </p:pic>
      <p:pic>
        <p:nvPicPr>
          <p:cNvPr id="8" name="Рисунок 7"/>
          <p:cNvPicPr>
            <a:picLocks noChangeAspect="1"/>
          </p:cNvPicPr>
          <p:nvPr/>
        </p:nvPicPr>
        <p:blipFill rotWithShape="1">
          <a:blip r:embed="rId10" cstate="screen">
            <a:extLst>
              <a:ext uri="{BEBA8EAE-BF5A-486C-A8C5-ECC9F3942E4B}">
                <a14:imgProps xmlns:a14="http://schemas.microsoft.com/office/drawing/2010/main" xmlns="">
                  <a14:imgLayer r:embed="rId11">
                    <a14:imgEffect>
                      <a14:sharpenSoften amount="50000"/>
                    </a14:imgEffect>
                  </a14:imgLayer>
                </a14:imgProps>
              </a:ext>
              <a:ext uri="{28A0092B-C50C-407E-A947-70E740481C1C}">
                <a14:useLocalDpi xmlns:a14="http://schemas.microsoft.com/office/drawing/2010/main" xmlns="" val="0"/>
              </a:ext>
            </a:extLst>
          </a:blip>
          <a:srcRect/>
          <a:stretch/>
        </p:blipFill>
        <p:spPr>
          <a:xfrm>
            <a:off x="6876256" y="3187179"/>
            <a:ext cx="1995320" cy="2880000"/>
          </a:xfrm>
          <a:prstGeom prst="rect">
            <a:avLst/>
          </a:prstGeom>
          <a:scene3d>
            <a:camera prst="orthographicFront"/>
            <a:lightRig rig="threePt" dir="t"/>
          </a:scene3d>
          <a:sp3d>
            <a:bevelT/>
          </a:sp3d>
        </p:spPr>
      </p:pic>
    </p:spTree>
    <p:extLst>
      <p:ext uri="{BB962C8B-B14F-4D97-AF65-F5344CB8AC3E}">
        <p14:creationId xmlns:p14="http://schemas.microsoft.com/office/powerpoint/2010/main" xmlns="" val="39962477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3465" cy="6858000"/>
          </a:xfrm>
          <a:prstGeom prst="rect">
            <a:avLst/>
          </a:prstGeom>
          <a:solidFill>
            <a:srgbClr val="99FF66"/>
          </a:solidFill>
          <a:ln>
            <a:solidFill>
              <a:srgbClr val="99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51520" y="143534"/>
            <a:ext cx="8712968" cy="461665"/>
          </a:xfrm>
          <a:prstGeom prst="rect">
            <a:avLst/>
          </a:prstGeom>
        </p:spPr>
        <p:txBody>
          <a:bodyPr wrap="square">
            <a:spAutoFit/>
          </a:bodyPr>
          <a:lstStyle/>
          <a:p>
            <a:pPr algn="ctr"/>
            <a:r>
              <a:rPr lang="ru-RU" sz="2400" b="1" dirty="0" smtClean="0">
                <a:solidFill>
                  <a:srgbClr val="FF3300"/>
                </a:solidFill>
                <a:latin typeface="Times New Roman" panose="02020603050405020304" pitchFamily="18" charset="0"/>
                <a:cs typeface="Times New Roman" panose="02020603050405020304" pitchFamily="18" charset="0"/>
              </a:rPr>
              <a:t>НЕСТАНДАРТНОЕ ОБОРУДОВАНИЕ СВОИМИ РУКАМИ</a:t>
            </a:r>
            <a:endParaRPr lang="ru-RU" sz="2400" b="1" dirty="0">
              <a:solidFill>
                <a:srgbClr val="FF3300"/>
              </a:solidFill>
              <a:latin typeface="Times New Roman" panose="02020603050405020304" pitchFamily="18" charset="0"/>
              <a:cs typeface="Times New Roman" panose="02020603050405020304" pitchFamily="18" charset="0"/>
            </a:endParaRPr>
          </a:p>
        </p:txBody>
      </p:sp>
      <p:pic>
        <p:nvPicPr>
          <p:cNvPr id="4" name="Рисунок 3" descr="IMG_0660.JPG"/>
          <p:cNvPicPr/>
          <p:nvPr/>
        </p:nvPicPr>
        <p:blipFill>
          <a:blip r:embed="rId2" cstate="print"/>
          <a:stretch>
            <a:fillRect/>
          </a:stretch>
        </p:blipFill>
        <p:spPr>
          <a:xfrm>
            <a:off x="611560" y="836712"/>
            <a:ext cx="3542248" cy="2664000"/>
          </a:xfrm>
          <a:prstGeom prst="rect">
            <a:avLst/>
          </a:prstGeom>
        </p:spPr>
      </p:pic>
      <p:sp>
        <p:nvSpPr>
          <p:cNvPr id="3" name="Прямоугольник 2"/>
          <p:cNvSpPr/>
          <p:nvPr/>
        </p:nvSpPr>
        <p:spPr>
          <a:xfrm>
            <a:off x="4361687" y="764704"/>
            <a:ext cx="4572000" cy="2554545"/>
          </a:xfrm>
          <a:prstGeom prst="rect">
            <a:avLst/>
          </a:prstGeom>
        </p:spPr>
        <p:txBody>
          <a:bodyPr>
            <a:spAutoFit/>
          </a:bodyPr>
          <a:lstStyle/>
          <a:p>
            <a:r>
              <a:rPr lang="ru-RU" sz="2000" b="1" dirty="0">
                <a:solidFill>
                  <a:srgbClr val="0070C0"/>
                </a:solidFill>
                <a:latin typeface="Times New Roman" panose="02020603050405020304" pitchFamily="18" charset="0"/>
                <a:cs typeface="Times New Roman" panose="02020603050405020304" pitchFamily="18" charset="0"/>
              </a:rPr>
              <a:t>«</a:t>
            </a:r>
            <a:r>
              <a:rPr lang="ru-RU" sz="2000" b="1" dirty="0" err="1">
                <a:solidFill>
                  <a:srgbClr val="0070C0"/>
                </a:solidFill>
                <a:latin typeface="Times New Roman" panose="02020603050405020304" pitchFamily="18" charset="0"/>
                <a:cs typeface="Times New Roman" panose="02020603050405020304" pitchFamily="18" charset="0"/>
              </a:rPr>
              <a:t>Тканебол</a:t>
            </a:r>
            <a:r>
              <a:rPr lang="ru-RU" sz="2000" b="1" dirty="0" smtClean="0">
                <a:solidFill>
                  <a:srgbClr val="0070C0"/>
                </a:solidFill>
                <a:latin typeface="Times New Roman" panose="02020603050405020304" pitchFamily="18" charset="0"/>
                <a:cs typeface="Times New Roman" panose="02020603050405020304" pitchFamily="18" charset="0"/>
              </a:rPr>
              <a:t>»</a:t>
            </a:r>
            <a:endParaRPr lang="ru-RU" sz="2000" b="1" dirty="0">
              <a:solidFill>
                <a:srgbClr val="0070C0"/>
              </a:solidFill>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Спортивное – игровое нетрадиционное оборудование. Сшито из легкой зеленой ткани с прорезями для мяча. Используется для развития ловкости, внимания, координации движений, быстроты реакции, командных качеств в подвижной игре.</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99791" y="5085184"/>
            <a:ext cx="1908213" cy="14895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Прямоугольник 4"/>
          <p:cNvSpPr/>
          <p:nvPr/>
        </p:nvSpPr>
        <p:spPr>
          <a:xfrm>
            <a:off x="4571465" y="3502830"/>
            <a:ext cx="4572000" cy="2554545"/>
          </a:xfrm>
          <a:prstGeom prst="rect">
            <a:avLst/>
          </a:prstGeom>
        </p:spPr>
        <p:txBody>
          <a:bodyPr>
            <a:spAutoFit/>
          </a:bodyPr>
          <a:lstStyle/>
          <a:p>
            <a:pPr algn="just"/>
            <a:r>
              <a:rPr lang="ru-RU" sz="2000" b="1" dirty="0">
                <a:solidFill>
                  <a:srgbClr val="0070C0"/>
                </a:solidFill>
                <a:latin typeface="Times New Roman" panose="02020603050405020304" pitchFamily="18" charset="0"/>
                <a:cs typeface="Times New Roman" panose="02020603050405020304" pitchFamily="18" charset="0"/>
              </a:rPr>
              <a:t>«Солнышко</a:t>
            </a:r>
            <a:r>
              <a:rPr lang="ru-RU" sz="2000" b="1" dirty="0" smtClean="0">
                <a:solidFill>
                  <a:srgbClr val="0070C0"/>
                </a:solidFill>
                <a:latin typeface="Times New Roman" panose="02020603050405020304" pitchFamily="18" charset="0"/>
                <a:cs typeface="Times New Roman" panose="02020603050405020304" pitchFamily="18" charset="0"/>
              </a:rPr>
              <a:t>»</a:t>
            </a:r>
            <a:endParaRPr lang="ru-RU" sz="2000" b="1" dirty="0">
              <a:solidFill>
                <a:srgbClr val="0070C0"/>
              </a:solidFill>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Сшито из дерматина и атласных лент, на конце которых закреплены деревянные палочки. Развивает мелкую моторику рук, быстроту, скорость, внимание. Используется как самостоятельное упражнение или как малоподвижная игра.</a:t>
            </a:r>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7504" y="3737674"/>
            <a:ext cx="2968738" cy="19709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81906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7544" y="779220"/>
            <a:ext cx="3168352" cy="2160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3923928" y="1268760"/>
            <a:ext cx="4572000" cy="4093428"/>
          </a:xfrm>
          <a:prstGeom prst="rect">
            <a:avLst/>
          </a:prstGeom>
        </p:spPr>
        <p:txBody>
          <a:bodyPr>
            <a:spAutoFit/>
          </a:bodyPr>
          <a:lstStyle/>
          <a:p>
            <a:pPr algn="ctr"/>
            <a:r>
              <a:rPr lang="ru-RU" sz="2000" b="1" dirty="0">
                <a:solidFill>
                  <a:srgbClr val="0070C0"/>
                </a:solidFill>
                <a:latin typeface="Times New Roman" panose="02020603050405020304" pitchFamily="18" charset="0"/>
                <a:cs typeface="Times New Roman" panose="02020603050405020304" pitchFamily="18" charset="0"/>
              </a:rPr>
              <a:t>Упражнения с использованием </a:t>
            </a:r>
            <a:r>
              <a:rPr lang="ru-RU" sz="2000" b="1" dirty="0" smtClean="0">
                <a:solidFill>
                  <a:srgbClr val="0070C0"/>
                </a:solidFill>
                <a:latin typeface="Times New Roman" panose="02020603050405020304" pitchFamily="18" charset="0"/>
                <a:cs typeface="Times New Roman" panose="02020603050405020304" pitchFamily="18" charset="0"/>
              </a:rPr>
              <a:t> «</a:t>
            </a:r>
            <a:r>
              <a:rPr lang="ru-RU" sz="2000" b="1" dirty="0">
                <a:solidFill>
                  <a:srgbClr val="0070C0"/>
                </a:solidFill>
                <a:latin typeface="Times New Roman" panose="02020603050405020304" pitchFamily="18" charset="0"/>
                <a:cs typeface="Times New Roman" panose="02020603050405020304" pitchFamily="18" charset="0"/>
              </a:rPr>
              <a:t>Змейки большой» и </a:t>
            </a:r>
          </a:p>
          <a:p>
            <a:pPr algn="ctr"/>
            <a:r>
              <a:rPr lang="ru-RU" sz="2000" b="1" dirty="0">
                <a:solidFill>
                  <a:srgbClr val="0070C0"/>
                </a:solidFill>
                <a:latin typeface="Times New Roman" panose="02020603050405020304" pitchFamily="18" charset="0"/>
                <a:cs typeface="Times New Roman" panose="02020603050405020304" pitchFamily="18" charset="0"/>
              </a:rPr>
              <a:t>«Змейки маленькой».</a:t>
            </a:r>
          </a:p>
          <a:p>
            <a:pPr algn="just"/>
            <a:r>
              <a:rPr lang="ru-RU" sz="2000" dirty="0">
                <a:latin typeface="Times New Roman" panose="02020603050405020304" pitchFamily="18" charset="0"/>
                <a:cs typeface="Times New Roman" panose="02020603050405020304" pitchFamily="18" charset="0"/>
              </a:rPr>
              <a:t>Данное оборудование сделано из веревки и пробок. «Змейка большая»  используется для прокатывания баскетбольного мяча руками. Развивает координации движения, ловкость. «Змейка маленькая» используется для прокатывания теннисного мячика с помощью дыхания ртом. Развитие координации движения, ловкости, глазомера.</a:t>
            </a:r>
          </a:p>
        </p:txBody>
      </p:sp>
      <p:pic>
        <p:nvPicPr>
          <p:cNvPr id="9219"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7544" y="3457631"/>
            <a:ext cx="3168352" cy="22177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80468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323528" y="476672"/>
            <a:ext cx="8352928" cy="1754326"/>
          </a:xfrm>
          <a:prstGeom prst="rect">
            <a:avLst/>
          </a:prstGeom>
        </p:spPr>
        <p:txBody>
          <a:bodyPr wrap="square">
            <a:spAutoFit/>
          </a:bodyPr>
          <a:lstStyle/>
          <a:p>
            <a:r>
              <a:rPr lang="ru-RU" b="1" dirty="0">
                <a:solidFill>
                  <a:srgbClr val="0070C0"/>
                </a:solidFill>
                <a:latin typeface="Times New Roman" panose="02020603050405020304" pitchFamily="18" charset="0"/>
                <a:cs typeface="Times New Roman" panose="02020603050405020304" pitchFamily="18" charset="0"/>
              </a:rPr>
              <a:t>Упражнения с нестандартным оборудованием совершенствуют:</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координацию движений, укрепляют </a:t>
            </a:r>
            <a:r>
              <a:rPr lang="ru-RU" dirty="0" err="1">
                <a:latin typeface="Times New Roman" panose="02020603050405020304" pitchFamily="18" charset="0"/>
                <a:cs typeface="Times New Roman" panose="02020603050405020304" pitchFamily="18" charset="0"/>
              </a:rPr>
              <a:t>связочно</a:t>
            </a:r>
            <a:r>
              <a:rPr lang="ru-RU" dirty="0">
                <a:latin typeface="Times New Roman" panose="02020603050405020304" pitchFamily="18" charset="0"/>
                <a:cs typeface="Times New Roman" panose="02020603050405020304" pitchFamily="18" charset="0"/>
              </a:rPr>
              <a:t>-суставный аппарат, в результате чего улучшается гибкость позвоночника, развивается грудная клетка, совершенствуется осанка, повышается устойчивость вестибулярного аппарата, увеличивается жизненная емкость легких, улучшается </a:t>
            </a:r>
            <a:r>
              <a:rPr lang="ru-RU" dirty="0" err="1">
                <a:latin typeface="Times New Roman" panose="02020603050405020304" pitchFamily="18" charset="0"/>
                <a:cs typeface="Times New Roman" panose="02020603050405020304" pitchFamily="18" charset="0"/>
              </a:rPr>
              <a:t>крово</a:t>
            </a:r>
            <a:r>
              <a:rPr lang="ru-RU" dirty="0">
                <a:latin typeface="Times New Roman" panose="02020603050405020304" pitchFamily="18" charset="0"/>
                <a:cs typeface="Times New Roman" panose="02020603050405020304" pitchFamily="18" charset="0"/>
              </a:rPr>
              <a:t> – и </a:t>
            </a:r>
            <a:r>
              <a:rPr lang="ru-RU" dirty="0" err="1">
                <a:latin typeface="Times New Roman" panose="02020603050405020304" pitchFamily="18" charset="0"/>
                <a:cs typeface="Times New Roman" panose="02020603050405020304" pitchFamily="18" charset="0"/>
              </a:rPr>
              <a:t>лимфообращение</a:t>
            </a:r>
            <a:r>
              <a:rPr lang="ru-RU" dirty="0">
                <a:latin typeface="Times New Roman" panose="02020603050405020304" pitchFamily="18" charset="0"/>
                <a:cs typeface="Times New Roman" panose="02020603050405020304" pitchFamily="18" charset="0"/>
              </a:rPr>
              <a:t>, укрепляются сосуды сердца и мозга.</a:t>
            </a:r>
            <a:endParaRPr lang="ru-RU" dirty="0">
              <a:effectLst/>
              <a:latin typeface="Times New Roman" panose="02020603050405020304" pitchFamily="18" charset="0"/>
              <a:cs typeface="Times New Roman" panose="02020603050405020304" pitchFamily="18" charset="0"/>
            </a:endParaRPr>
          </a:p>
        </p:txBody>
      </p:sp>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2230998"/>
            <a:ext cx="8064896" cy="42943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30271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8" y="1268760"/>
            <a:ext cx="8640960" cy="41188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342630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552" y="764704"/>
            <a:ext cx="8136904" cy="50405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76087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6" y="908720"/>
            <a:ext cx="8208912" cy="51845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690895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1093788"/>
            <a:ext cx="8352928" cy="54315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816433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552" y="260648"/>
            <a:ext cx="8208912" cy="6408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84522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6858000"/>
          </a:xfrm>
          <a:prstGeom prst="rect">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xmlns="" val="0"/>
              </a:ext>
            </a:extLst>
          </a:blip>
          <a:srcRect/>
          <a:stretch/>
        </p:blipFill>
        <p:spPr>
          <a:xfrm>
            <a:off x="723100" y="1196752"/>
            <a:ext cx="4274270" cy="3744000"/>
          </a:xfrm>
          <a:prstGeom prst="rect">
            <a:avLst/>
          </a:prstGeom>
        </p:spPr>
      </p:pic>
      <p:sp>
        <p:nvSpPr>
          <p:cNvPr id="4" name="Прямоугольник 3"/>
          <p:cNvSpPr/>
          <p:nvPr/>
        </p:nvSpPr>
        <p:spPr>
          <a:xfrm>
            <a:off x="2889432" y="332656"/>
            <a:ext cx="4055277" cy="483017"/>
          </a:xfrm>
          <a:prstGeom prst="rect">
            <a:avLst/>
          </a:prstGeom>
        </p:spPr>
        <p:txBody>
          <a:bodyPr wrap="none">
            <a:spAutoFit/>
          </a:bodyPr>
          <a:lstStyle/>
          <a:p>
            <a:pPr>
              <a:lnSpc>
                <a:spcPct val="115000"/>
              </a:lnSpc>
              <a:spcAft>
                <a:spcPts val="1000"/>
              </a:spcAft>
            </a:pPr>
            <a:r>
              <a:rPr lang="ru-RU" sz="2400" b="1" dirty="0" smtClean="0">
                <a:solidFill>
                  <a:srgbClr val="FF3300"/>
                </a:solidFill>
                <a:latin typeface="Times New Roman" panose="02020603050405020304" pitchFamily="18" charset="0"/>
                <a:ea typeface="Calibri"/>
                <a:cs typeface="Times New Roman" panose="02020603050405020304" pitchFamily="18" charset="0"/>
              </a:rPr>
              <a:t>УЧАСТИЕ В КОНКУРСАХ</a:t>
            </a:r>
            <a:endParaRPr lang="ru-RU" sz="2400" b="1" dirty="0">
              <a:solidFill>
                <a:srgbClr val="FF3300"/>
              </a:solidFill>
              <a:latin typeface="Times New Roman" panose="02020603050405020304" pitchFamily="18" charset="0"/>
              <a:ea typeface="Calibri"/>
              <a:cs typeface="Times New Roman" panose="02020603050405020304" pitchFamily="18" charset="0"/>
            </a:endParaRPr>
          </a:p>
        </p:txBody>
      </p:sp>
      <p:sp>
        <p:nvSpPr>
          <p:cNvPr id="5" name="Прямоугольник 4"/>
          <p:cNvSpPr/>
          <p:nvPr/>
        </p:nvSpPr>
        <p:spPr>
          <a:xfrm>
            <a:off x="5148064" y="2597854"/>
            <a:ext cx="3744416" cy="941796"/>
          </a:xfrm>
          <a:prstGeom prst="rect">
            <a:avLst/>
          </a:prstGeom>
        </p:spPr>
        <p:txBody>
          <a:bodyPr wrap="square">
            <a:spAutoFit/>
          </a:bodyPr>
          <a:lstStyle/>
          <a:p>
            <a:pPr algn="ctr">
              <a:lnSpc>
                <a:spcPct val="115000"/>
              </a:lnSpc>
              <a:spcAft>
                <a:spcPts val="1000"/>
              </a:spcAft>
            </a:pPr>
            <a:r>
              <a:rPr lang="ru-RU" sz="2400" b="1" dirty="0" smtClean="0">
                <a:solidFill>
                  <a:srgbClr val="0070C0"/>
                </a:solidFill>
                <a:latin typeface="Times New Roman" panose="02020603050405020304" pitchFamily="18" charset="0"/>
                <a:ea typeface="Calibri"/>
                <a:cs typeface="Times New Roman" panose="02020603050405020304" pitchFamily="18" charset="0"/>
              </a:rPr>
              <a:t>ФОРУМ «ОБРАЗОВАНИЕ 2020»</a:t>
            </a:r>
            <a:endParaRPr lang="ru-RU" sz="2400" b="1" dirty="0">
              <a:solidFill>
                <a:srgbClr val="0070C0"/>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xmlns="" val="36572423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Рисунок 1"/>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rot="575134">
            <a:off x="4814847" y="1261046"/>
            <a:ext cx="3405809" cy="4932000"/>
          </a:xfrm>
          <a:prstGeom prst="rect">
            <a:avLst/>
          </a:prstGeom>
        </p:spPr>
      </p:pic>
      <p:pic>
        <p:nvPicPr>
          <p:cNvPr id="3" name="Рисунок 2"/>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a:off x="683568" y="1844824"/>
            <a:ext cx="3190008" cy="4253345"/>
          </a:xfrm>
          <a:prstGeom prst="rect">
            <a:avLst/>
          </a:prstGeom>
        </p:spPr>
      </p:pic>
      <p:sp>
        <p:nvSpPr>
          <p:cNvPr id="4" name="Прямоугольник 3"/>
          <p:cNvSpPr/>
          <p:nvPr/>
        </p:nvSpPr>
        <p:spPr>
          <a:xfrm>
            <a:off x="395536" y="440724"/>
            <a:ext cx="8211984" cy="928459"/>
          </a:xfrm>
          <a:prstGeom prst="rect">
            <a:avLst/>
          </a:prstGeom>
        </p:spPr>
        <p:txBody>
          <a:bodyPr wrap="square">
            <a:spAutoFit/>
          </a:bodyPr>
          <a:lstStyle/>
          <a:p>
            <a:pPr>
              <a:lnSpc>
                <a:spcPct val="115000"/>
              </a:lnSpc>
              <a:spcAft>
                <a:spcPts val="1000"/>
              </a:spcAft>
            </a:pPr>
            <a:r>
              <a:rPr lang="ru-RU" sz="2000" b="1" dirty="0" smtClean="0">
                <a:solidFill>
                  <a:srgbClr val="FF3300"/>
                </a:solidFill>
                <a:latin typeface="Times New Roman" panose="02020603050405020304" pitchFamily="18" charset="0"/>
                <a:ea typeface="Calibri"/>
                <a:cs typeface="Times New Roman" panose="02020603050405020304" pitchFamily="18" charset="0"/>
              </a:rPr>
              <a:t>ОБЛАСТНОЙ БЛАГОТВОРИТЕЛЬНЫЙ КОНКУРС ИГРУШЕК </a:t>
            </a:r>
          </a:p>
          <a:p>
            <a:pPr>
              <a:lnSpc>
                <a:spcPct val="115000"/>
              </a:lnSpc>
              <a:spcAft>
                <a:spcPts val="1000"/>
              </a:spcAft>
            </a:pPr>
            <a:r>
              <a:rPr lang="ru-RU" sz="2000" b="1" dirty="0" smtClean="0">
                <a:solidFill>
                  <a:srgbClr val="0070C0"/>
                </a:solidFill>
                <a:latin typeface="Times New Roman" panose="02020603050405020304" pitchFamily="18" charset="0"/>
                <a:ea typeface="Calibri"/>
                <a:cs typeface="Times New Roman" panose="02020603050405020304" pitchFamily="18" charset="0"/>
              </a:rPr>
              <a:t>«Полицейский дядя Степа»</a:t>
            </a:r>
            <a:endParaRPr lang="ru-RU" sz="2000" b="1" dirty="0">
              <a:solidFill>
                <a:srgbClr val="0070C0"/>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xmlns="" val="32794559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FF00"/>
                </a:solidFill>
              </a:ln>
              <a:solidFill>
                <a:srgbClr val="FFFF66"/>
              </a:solidFill>
            </a:endParaRPr>
          </a:p>
        </p:txBody>
      </p:sp>
      <p:sp>
        <p:nvSpPr>
          <p:cNvPr id="3" name="Прямоугольник 2"/>
          <p:cNvSpPr/>
          <p:nvPr/>
        </p:nvSpPr>
        <p:spPr>
          <a:xfrm>
            <a:off x="187477" y="0"/>
            <a:ext cx="8928992" cy="7248138"/>
          </a:xfrm>
          <a:prstGeom prst="rect">
            <a:avLst/>
          </a:prstGeom>
        </p:spPr>
        <p:txBody>
          <a:bodyPr wrap="square">
            <a:spAutoFit/>
          </a:bodyPr>
          <a:lstStyle/>
          <a:p>
            <a:pPr indent="450215" algn="ctr">
              <a:lnSpc>
                <a:spcPct val="150000"/>
              </a:lnSpc>
            </a:pPr>
            <a:r>
              <a:rPr lang="ru-RU" sz="1600" b="1" dirty="0" smtClean="0">
                <a:solidFill>
                  <a:srgbClr val="FF3300"/>
                </a:solidFill>
                <a:latin typeface="Times New Roman"/>
              </a:rPr>
              <a:t>ЭССЕ - РАССУЖДЕНИЕ</a:t>
            </a:r>
            <a:endParaRPr lang="ru-RU" sz="1600" dirty="0" smtClean="0">
              <a:solidFill>
                <a:srgbClr val="FF3300"/>
              </a:solidFill>
            </a:endParaRPr>
          </a:p>
          <a:p>
            <a:pPr indent="450215" algn="ctr">
              <a:lnSpc>
                <a:spcPct val="150000"/>
              </a:lnSpc>
            </a:pPr>
            <a:r>
              <a:rPr lang="ru-RU" sz="1600" b="1" dirty="0" smtClean="0">
                <a:solidFill>
                  <a:srgbClr val="00B0F0"/>
                </a:solidFill>
                <a:latin typeface="Times New Roman"/>
              </a:rPr>
              <a:t>ПОГОВОРИМ О ЗДОРОВЬЕ</a:t>
            </a:r>
            <a:endParaRPr lang="ru-RU" sz="1600" dirty="0"/>
          </a:p>
          <a:p>
            <a:pPr indent="450215" algn="just">
              <a:lnSpc>
                <a:spcPct val="150000"/>
              </a:lnSpc>
            </a:pPr>
            <a:r>
              <a:rPr lang="ru-RU" sz="1400" dirty="0">
                <a:latin typeface="Times New Roman"/>
              </a:rPr>
              <a:t>Здоровье – это самое ценное, что есть у человека. Здоровье  - дороже золота. Это должен знать каждый ребёнок с самого раннего возраста и относиться к этому очень серьёзно, как, например, к учёбе, к правилам поведения. Так давайте внушать эти мысли ему каждый день, и тогда для него забота о здоровье будет нормой жизни! </a:t>
            </a:r>
            <a:endParaRPr lang="ru-RU" sz="1400" dirty="0"/>
          </a:p>
          <a:p>
            <a:pPr indent="450215" algn="just">
              <a:lnSpc>
                <a:spcPct val="150000"/>
              </a:lnSpc>
            </a:pPr>
            <a:r>
              <a:rPr lang="ru-RU" sz="1400" dirty="0">
                <a:latin typeface="Times New Roman"/>
              </a:rPr>
              <a:t>Итак, мысли вслух.</a:t>
            </a:r>
            <a:endParaRPr lang="ru-RU" sz="1400" dirty="0"/>
          </a:p>
          <a:p>
            <a:pPr indent="1260475" algn="just">
              <a:lnSpc>
                <a:spcPct val="150000"/>
              </a:lnSpc>
            </a:pPr>
            <a:r>
              <a:rPr lang="ru-RU" sz="1400" dirty="0">
                <a:latin typeface="Times New Roman"/>
              </a:rPr>
              <a:t>Верный друг нашего здоровья – это правильный режим дня.</a:t>
            </a:r>
            <a:endParaRPr lang="ru-RU" sz="1400" dirty="0"/>
          </a:p>
          <a:p>
            <a:pPr indent="1260475" algn="just">
              <a:lnSpc>
                <a:spcPct val="150000"/>
              </a:lnSpc>
            </a:pPr>
            <a:r>
              <a:rPr lang="ru-RU" sz="1400" dirty="0">
                <a:latin typeface="Times New Roman"/>
              </a:rPr>
              <a:t>Если встанешь спозаранку, не забудь водой умыться,</a:t>
            </a:r>
            <a:endParaRPr lang="ru-RU" sz="1400" dirty="0"/>
          </a:p>
          <a:p>
            <a:pPr indent="1260475" algn="just">
              <a:lnSpc>
                <a:spcPct val="150000"/>
              </a:lnSpc>
            </a:pPr>
            <a:r>
              <a:rPr lang="ru-RU" sz="1400" dirty="0">
                <a:latin typeface="Times New Roman"/>
              </a:rPr>
              <a:t>Сделать быстро физзарядку и соседу улыбнуться.</a:t>
            </a:r>
            <a:endParaRPr lang="ru-RU" sz="1400" dirty="0"/>
          </a:p>
          <a:p>
            <a:pPr indent="1260475" algn="just">
              <a:lnSpc>
                <a:spcPct val="150000"/>
              </a:lnSpc>
            </a:pPr>
            <a:r>
              <a:rPr lang="ru-RU" sz="1400" dirty="0">
                <a:latin typeface="Times New Roman"/>
              </a:rPr>
              <a:t>Ритм дня и ритм жизни бодрость духа сохранит!</a:t>
            </a:r>
            <a:endParaRPr lang="ru-RU" sz="1400" dirty="0"/>
          </a:p>
          <a:p>
            <a:pPr indent="1260475" algn="just">
              <a:lnSpc>
                <a:spcPct val="150000"/>
              </a:lnSpc>
            </a:pPr>
            <a:r>
              <a:rPr lang="ru-RU" sz="1400" dirty="0">
                <a:latin typeface="Times New Roman"/>
              </a:rPr>
              <a:t>В связи с этим на диване очень долго не лежи!</a:t>
            </a:r>
            <a:endParaRPr lang="ru-RU" sz="1400" dirty="0"/>
          </a:p>
          <a:p>
            <a:pPr indent="450215" algn="just">
              <a:lnSpc>
                <a:spcPct val="150000"/>
              </a:lnSpc>
            </a:pPr>
            <a:r>
              <a:rPr lang="ru-RU" sz="1400" dirty="0">
                <a:latin typeface="Times New Roman"/>
              </a:rPr>
              <a:t>Вы скажите: «Отчего не полежать после трудового дня, отдохнуть, пусть организм силушек наберётся, окрепнет, то бишь!?»  Нет, нет и нет! Это неверные мысли! Что бы набраться сил необходимо, как раз наоборот, движение, движение и ещё раз движение! Только движение поможет нашему организму стать сильным и выносливым! Вспомните содержание книг и фильмов о спартанцах. Вот кто не думал о таком отдыхе, каковым его представляют многие из нас. Пусть это другое время, но люди – то во все времена были одинаковы, человеческий организм имеет тоже строение, у него всё те же запросы. Ему по-прежнему необходимы удобная одежда, свежий воздух, закаливающие процедуры, физические упражнения. Никто из спартанцев  не думал о том, что будет на ужин, не закончив ещё обедать. Культ еды – вот что нам мешает быть здоровыми! Давайте поговорим и об этом. Разделим еду на сезоны.</a:t>
            </a:r>
            <a:endParaRPr lang="ru-RU" sz="1400" dirty="0"/>
          </a:p>
          <a:p>
            <a:pPr indent="450215" algn="just">
              <a:lnSpc>
                <a:spcPct val="150000"/>
              </a:lnSpc>
            </a:pPr>
            <a:endParaRPr lang="ru-RU" sz="1200" dirty="0">
              <a:effectLst/>
            </a:endParaRPr>
          </a:p>
        </p:txBody>
      </p:sp>
    </p:spTree>
    <p:extLst>
      <p:ext uri="{BB962C8B-B14F-4D97-AF65-F5344CB8AC3E}">
        <p14:creationId xmlns:p14="http://schemas.microsoft.com/office/powerpoint/2010/main" xmlns="" val="1149948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043608" y="293102"/>
            <a:ext cx="7365524" cy="400110"/>
          </a:xfrm>
          <a:prstGeom prst="rect">
            <a:avLst/>
          </a:prstGeom>
        </p:spPr>
        <p:txBody>
          <a:bodyPr wrap="square">
            <a:spAutoFit/>
          </a:bodyPr>
          <a:lstStyle/>
          <a:p>
            <a:r>
              <a:rPr lang="ru-RU" sz="2000" b="1" dirty="0" smtClean="0">
                <a:solidFill>
                  <a:srgbClr val="FF3300"/>
                </a:solidFill>
                <a:latin typeface="Times New Roman" panose="02020603050405020304" pitchFamily="18" charset="0"/>
                <a:cs typeface="Times New Roman" panose="02020603050405020304" pitchFamily="18" charset="0"/>
              </a:rPr>
              <a:t>ВСЕРОССИЙСКИЙ ДЕНЬ БЕГА </a:t>
            </a:r>
            <a:r>
              <a:rPr lang="ru-RU" sz="2000" b="1" dirty="0" smtClean="0">
                <a:solidFill>
                  <a:srgbClr val="0070C0"/>
                </a:solidFill>
                <a:latin typeface="Times New Roman" panose="02020603050405020304" pitchFamily="18" charset="0"/>
                <a:cs typeface="Times New Roman" panose="02020603050405020304" pitchFamily="18" charset="0"/>
              </a:rPr>
              <a:t>«КРОСС НАЦИИ – 2021»</a:t>
            </a:r>
            <a:endParaRPr lang="ru-RU" sz="2000" b="1" dirty="0">
              <a:solidFill>
                <a:srgbClr val="0070C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a:off x="662857" y="1125040"/>
            <a:ext cx="4269574" cy="2664000"/>
          </a:xfrm>
          <a:prstGeom prst="rect">
            <a:avLst/>
          </a:prstGeom>
        </p:spPr>
      </p:pic>
      <p:pic>
        <p:nvPicPr>
          <p:cNvPr id="4" name="Рисунок 3"/>
          <p:cNvPicPr>
            <a:picLocks noChangeAspect="1"/>
          </p:cNvPicPr>
          <p:nvPr/>
        </p:nvPicPr>
        <p:blipFill rotWithShape="1">
          <a:blip r:embed="rId4" cstate="screen">
            <a:extLst>
              <a:ext uri="{28A0092B-C50C-407E-A947-70E740481C1C}">
                <a14:useLocalDpi xmlns:a14="http://schemas.microsoft.com/office/drawing/2010/main" xmlns="" val="0"/>
              </a:ext>
            </a:extLst>
          </a:blip>
          <a:srcRect/>
          <a:stretch/>
        </p:blipFill>
        <p:spPr>
          <a:xfrm>
            <a:off x="4150359" y="3356992"/>
            <a:ext cx="4494918" cy="2772000"/>
          </a:xfrm>
          <a:prstGeom prst="rect">
            <a:avLst/>
          </a:prstGeom>
        </p:spPr>
      </p:pic>
    </p:spTree>
    <p:extLst>
      <p:ext uri="{BB962C8B-B14F-4D97-AF65-F5344CB8AC3E}">
        <p14:creationId xmlns:p14="http://schemas.microsoft.com/office/powerpoint/2010/main" xmlns="" val="15610250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a:off x="1458816" y="2348880"/>
            <a:ext cx="4707921" cy="2880000"/>
          </a:xfrm>
          <a:prstGeom prst="rect">
            <a:avLst/>
          </a:prstGeom>
        </p:spPr>
      </p:pic>
      <p:pic>
        <p:nvPicPr>
          <p:cNvPr id="7" name="Рисунок 6"/>
          <p:cNvPicPr>
            <a:picLocks noChangeAspect="1"/>
          </p:cNvPicPr>
          <p:nvPr/>
        </p:nvPicPr>
        <p:blipFill>
          <a:blip r:embed="rId4" cstate="screen">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tretch>
            <a:fillRect/>
          </a:stretch>
        </p:blipFill>
        <p:spPr>
          <a:xfrm rot="432140">
            <a:off x="6356794" y="2473740"/>
            <a:ext cx="2460403" cy="3384000"/>
          </a:xfrm>
          <a:prstGeom prst="rect">
            <a:avLst/>
          </a:prstGeom>
        </p:spPr>
      </p:pic>
      <p:sp>
        <p:nvSpPr>
          <p:cNvPr id="8" name="Прямоугольник 7"/>
          <p:cNvSpPr/>
          <p:nvPr/>
        </p:nvSpPr>
        <p:spPr>
          <a:xfrm>
            <a:off x="1059841" y="548680"/>
            <a:ext cx="7365524" cy="1015663"/>
          </a:xfrm>
          <a:prstGeom prst="rect">
            <a:avLst/>
          </a:prstGeom>
        </p:spPr>
        <p:txBody>
          <a:bodyPr wrap="square">
            <a:spAutoFit/>
          </a:bodyPr>
          <a:lstStyle/>
          <a:p>
            <a:pPr algn="ctr"/>
            <a:r>
              <a:rPr lang="ru-RU" sz="2000" b="1" dirty="0" smtClean="0">
                <a:solidFill>
                  <a:srgbClr val="FF3300"/>
                </a:solidFill>
                <a:latin typeface="Times New Roman" panose="02020603050405020304" pitchFamily="18" charset="0"/>
                <a:cs typeface="Times New Roman" panose="02020603050405020304" pitchFamily="18" charset="0"/>
              </a:rPr>
              <a:t>МАЛЫШИ ПРОТИВ ПРОСТУДЫ И ГРИППА</a:t>
            </a:r>
          </a:p>
          <a:p>
            <a:pPr algn="ctr"/>
            <a:r>
              <a:rPr lang="ru-RU" sz="2000" b="1" dirty="0" smtClean="0">
                <a:solidFill>
                  <a:srgbClr val="FF3300"/>
                </a:solidFill>
                <a:latin typeface="Times New Roman" panose="02020603050405020304" pitchFamily="18" charset="0"/>
                <a:cs typeface="Times New Roman" panose="02020603050405020304" pitchFamily="18" charset="0"/>
              </a:rPr>
              <a:t> </a:t>
            </a:r>
            <a:r>
              <a:rPr lang="ru-RU" sz="2000" b="1" dirty="0" smtClean="0">
                <a:solidFill>
                  <a:srgbClr val="0070C0"/>
                </a:solidFill>
                <a:latin typeface="Times New Roman" panose="02020603050405020304" pitchFamily="18" charset="0"/>
                <a:cs typeface="Times New Roman" panose="02020603050405020304" pitchFamily="18" charset="0"/>
              </a:rPr>
              <a:t>Номинация «Лучшее исполнение противовирусного танца» дети 3 -4 года</a:t>
            </a:r>
            <a:endParaRPr lang="ru-RU"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800504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Рисунок 1"/>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a:off x="179512" y="93084"/>
            <a:ext cx="3018875" cy="4320000"/>
          </a:xfrm>
          <a:prstGeom prst="rect">
            <a:avLst/>
          </a:prstGeom>
        </p:spPr>
      </p:pic>
      <p:pic>
        <p:nvPicPr>
          <p:cNvPr id="3" name="Рисунок 2"/>
          <p:cNvPicPr>
            <a:picLocks noChangeAspect="1"/>
          </p:cNvPicPr>
          <p:nvPr/>
        </p:nvPicPr>
        <p:blipFill rotWithShape="1">
          <a:blip r:embed="rId4" cstate="screen">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rcRect/>
          <a:stretch/>
        </p:blipFill>
        <p:spPr>
          <a:xfrm>
            <a:off x="3185757" y="1340768"/>
            <a:ext cx="2951807" cy="4320000"/>
          </a:xfrm>
          <a:prstGeom prst="rect">
            <a:avLst/>
          </a:prstGeom>
        </p:spPr>
      </p:pic>
      <p:pic>
        <p:nvPicPr>
          <p:cNvPr id="4" name="Рисунок 3"/>
          <p:cNvPicPr>
            <a:picLocks noChangeAspect="1"/>
          </p:cNvPicPr>
          <p:nvPr/>
        </p:nvPicPr>
        <p:blipFill rotWithShape="1">
          <a:blip r:embed="rId6" cstate="screen">
            <a:extLst>
              <a:ext uri="{BEBA8EAE-BF5A-486C-A8C5-ECC9F3942E4B}">
                <a14:imgProps xmlns:a14="http://schemas.microsoft.com/office/drawing/2010/main" xmlns="">
                  <a14:imgLayer r:embed="rId7">
                    <a14:imgEffect>
                      <a14:sharpenSoften amount="50000"/>
                    </a14:imgEffect>
                  </a14:imgLayer>
                </a14:imgProps>
              </a:ext>
              <a:ext uri="{28A0092B-C50C-407E-A947-70E740481C1C}">
                <a14:useLocalDpi xmlns:a14="http://schemas.microsoft.com/office/drawing/2010/main" xmlns="" val="0"/>
              </a:ext>
            </a:extLst>
          </a:blip>
          <a:srcRect/>
          <a:stretch/>
        </p:blipFill>
        <p:spPr>
          <a:xfrm>
            <a:off x="6137564" y="2253084"/>
            <a:ext cx="2840181" cy="4320000"/>
          </a:xfrm>
          <a:prstGeom prst="rect">
            <a:avLst/>
          </a:prstGeom>
        </p:spPr>
      </p:pic>
    </p:spTree>
    <p:extLst>
      <p:ext uri="{BB962C8B-B14F-4D97-AF65-F5344CB8AC3E}">
        <p14:creationId xmlns:p14="http://schemas.microsoft.com/office/powerpoint/2010/main" xmlns="" val="26005946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Рисунок 1"/>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rot="21214757">
            <a:off x="1043923" y="914331"/>
            <a:ext cx="3302306" cy="4680000"/>
          </a:xfrm>
          <a:prstGeom prst="rect">
            <a:avLst/>
          </a:prstGeom>
        </p:spPr>
      </p:pic>
      <p:pic>
        <p:nvPicPr>
          <p:cNvPr id="3" name="Рисунок 2"/>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rot="474024">
            <a:off x="4644008" y="908720"/>
            <a:ext cx="3316114" cy="4680000"/>
          </a:xfrm>
          <a:prstGeom prst="rect">
            <a:avLst/>
          </a:prstGeom>
        </p:spPr>
      </p:pic>
    </p:spTree>
    <p:extLst>
      <p:ext uri="{BB962C8B-B14F-4D97-AF65-F5344CB8AC3E}">
        <p14:creationId xmlns:p14="http://schemas.microsoft.com/office/powerpoint/2010/main" xmlns="" val="39578651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6858000"/>
          </a:xfrm>
          <a:prstGeom prst="rect">
            <a:avLst/>
          </a:prstGeom>
          <a:solidFill>
            <a:srgbClr val="99FF66"/>
          </a:solidFill>
          <a:ln>
            <a:solidFill>
              <a:srgbClr val="99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Прямоугольник 1"/>
          <p:cNvSpPr/>
          <p:nvPr/>
        </p:nvSpPr>
        <p:spPr>
          <a:xfrm>
            <a:off x="467544" y="260648"/>
            <a:ext cx="8208912" cy="1200329"/>
          </a:xfrm>
          <a:prstGeom prst="rect">
            <a:avLst/>
          </a:prstGeom>
        </p:spPr>
        <p:txBody>
          <a:bodyPr wrap="square">
            <a:spAutoFit/>
          </a:bodyPr>
          <a:lstStyle/>
          <a:p>
            <a:pPr algn="ctr"/>
            <a:r>
              <a:rPr lang="ru-RU" sz="2400" b="1" dirty="0" smtClean="0">
                <a:solidFill>
                  <a:srgbClr val="FF3300"/>
                </a:solidFill>
                <a:latin typeface="Times New Roman" panose="02020603050405020304" pitchFamily="18" charset="0"/>
                <a:cs typeface="Times New Roman" panose="02020603050405020304" pitchFamily="18" charset="0"/>
              </a:rPr>
              <a:t>НАГРАДЫ И ПООЩРЕНИЯ </a:t>
            </a:r>
          </a:p>
          <a:p>
            <a:pPr algn="ctr"/>
            <a:r>
              <a:rPr lang="ru-RU" sz="2400" b="1" dirty="0" smtClean="0">
                <a:solidFill>
                  <a:srgbClr val="FF3300"/>
                </a:solidFill>
                <a:latin typeface="Times New Roman" panose="02020603050405020304" pitchFamily="18" charset="0"/>
                <a:cs typeface="Times New Roman" panose="02020603050405020304" pitchFamily="18" charset="0"/>
              </a:rPr>
              <a:t>ЗА УСПЕХИ В ПРОФЕССИОНАЛЬНОЙ ДЕЯТЕЛЬНОСТИ</a:t>
            </a:r>
            <a:endParaRPr lang="ru-RU" sz="2400" b="1" dirty="0">
              <a:solidFill>
                <a:srgbClr val="FF33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screen">
            <a:extLst>
              <a:ext uri="{BEBA8EAE-BF5A-486C-A8C5-ECC9F3942E4B}">
                <a14:imgProps xmlns:a14="http://schemas.microsoft.com/office/drawing/2010/main" xmlns="">
                  <a14:imgLayer r:embed="rId3">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827584" y="1628800"/>
            <a:ext cx="3402666" cy="4680000"/>
          </a:xfrm>
          <a:prstGeom prst="rect">
            <a:avLst/>
          </a:prstGeom>
        </p:spPr>
      </p:pic>
      <p:pic>
        <p:nvPicPr>
          <p:cNvPr id="4" name="Рисунок 3"/>
          <p:cNvPicPr>
            <a:picLocks noChangeAspect="1"/>
          </p:cNvPicPr>
          <p:nvPr/>
        </p:nvPicPr>
        <p:blipFill>
          <a:blip r:embed="rId4" cstate="screen">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4932040" y="1628800"/>
            <a:ext cx="3402666" cy="4680000"/>
          </a:xfrm>
          <a:prstGeom prst="rect">
            <a:avLst/>
          </a:prstGeom>
        </p:spPr>
      </p:pic>
    </p:spTree>
    <p:extLst>
      <p:ext uri="{BB962C8B-B14F-4D97-AF65-F5344CB8AC3E}">
        <p14:creationId xmlns:p14="http://schemas.microsoft.com/office/powerpoint/2010/main" xmlns="" val="23747797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6858000"/>
          </a:xfrm>
          <a:prstGeom prst="rect">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467544" y="260648"/>
            <a:ext cx="8208912" cy="461665"/>
          </a:xfrm>
          <a:prstGeom prst="rect">
            <a:avLst/>
          </a:prstGeom>
        </p:spPr>
        <p:txBody>
          <a:bodyPr wrap="square">
            <a:spAutoFit/>
          </a:bodyPr>
          <a:lstStyle/>
          <a:p>
            <a:pPr algn="ctr"/>
            <a:r>
              <a:rPr lang="ru-RU" sz="2400" b="1" dirty="0" smtClean="0">
                <a:solidFill>
                  <a:srgbClr val="FF3300"/>
                </a:solidFill>
                <a:latin typeface="Times New Roman" panose="02020603050405020304" pitchFamily="18" charset="0"/>
                <a:cs typeface="Times New Roman" panose="02020603050405020304" pitchFamily="18" charset="0"/>
              </a:rPr>
              <a:t>ОТЗЫВЫ</a:t>
            </a:r>
            <a:endParaRPr lang="ru-RU" sz="2400" b="1" dirty="0">
              <a:solidFill>
                <a:srgbClr val="FF33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screen">
            <a:extLst>
              <a:ext uri="{28A0092B-C50C-407E-A947-70E740481C1C}">
                <a14:useLocalDpi xmlns:a14="http://schemas.microsoft.com/office/drawing/2010/main" xmlns="" val="0"/>
              </a:ext>
            </a:extLst>
          </a:blip>
          <a:stretch>
            <a:fillRect/>
          </a:stretch>
        </p:blipFill>
        <p:spPr>
          <a:xfrm>
            <a:off x="467544" y="903993"/>
            <a:ext cx="3926146" cy="5400000"/>
          </a:xfrm>
          <a:prstGeom prst="rect">
            <a:avLst/>
          </a:prstGeom>
        </p:spPr>
      </p:pic>
      <p:pic>
        <p:nvPicPr>
          <p:cNvPr id="4" name="Рисунок 3"/>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a:off x="4913350" y="926945"/>
            <a:ext cx="3742534" cy="5266037"/>
          </a:xfrm>
          <a:prstGeom prst="rect">
            <a:avLst/>
          </a:prstGeom>
        </p:spPr>
      </p:pic>
    </p:spTree>
    <p:extLst>
      <p:ext uri="{BB962C8B-B14F-4D97-AF65-F5344CB8AC3E}">
        <p14:creationId xmlns:p14="http://schemas.microsoft.com/office/powerpoint/2010/main" xmlns="" val="6243533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2" cstate="screen">
            <a:extLst>
              <a:ext uri="{28A0092B-C50C-407E-A947-70E740481C1C}">
                <a14:useLocalDpi xmlns:a14="http://schemas.microsoft.com/office/drawing/2010/main" xmlns="" val="0"/>
              </a:ext>
            </a:extLst>
          </a:blip>
          <a:srcRect/>
          <a:stretch/>
        </p:blipFill>
        <p:spPr>
          <a:xfrm rot="5400000">
            <a:off x="1191491" y="-207819"/>
            <a:ext cx="3366653" cy="4890655"/>
          </a:xfrm>
          <a:prstGeom prst="rect">
            <a:avLst/>
          </a:prstGeom>
        </p:spPr>
      </p:pic>
      <p:pic>
        <p:nvPicPr>
          <p:cNvPr id="3" name="Рисунок 2"/>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rot="568592">
            <a:off x="5084233" y="1738182"/>
            <a:ext cx="3367019" cy="4752000"/>
          </a:xfrm>
          <a:prstGeom prst="rect">
            <a:avLst/>
          </a:prstGeom>
        </p:spPr>
      </p:pic>
    </p:spTree>
    <p:extLst>
      <p:ext uri="{BB962C8B-B14F-4D97-AF65-F5344CB8AC3E}">
        <p14:creationId xmlns:p14="http://schemas.microsoft.com/office/powerpoint/2010/main" xmlns="" val="10611462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12700"/>
            <a:ext cx="91694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Рисунок 1"/>
          <p:cNvPicPr>
            <a:picLocks noChangeAspect="1"/>
          </p:cNvPicPr>
          <p:nvPr/>
        </p:nvPicPr>
        <p:blipFill rotWithShape="1">
          <a:blip r:embed="rId3" cstate="print">
            <a:extLst>
              <a:ext uri="{28A0092B-C50C-407E-A947-70E740481C1C}">
                <a14:useLocalDpi xmlns:a14="http://schemas.microsoft.com/office/drawing/2010/main" xmlns="" val="0"/>
              </a:ext>
            </a:extLst>
          </a:blip>
          <a:srcRect/>
          <a:stretch/>
        </p:blipFill>
        <p:spPr>
          <a:xfrm>
            <a:off x="755576" y="332656"/>
            <a:ext cx="7764449" cy="5976000"/>
          </a:xfrm>
          <a:prstGeom prst="rect">
            <a:avLst/>
          </a:prstGeom>
        </p:spPr>
      </p:pic>
    </p:spTree>
    <p:extLst>
      <p:ext uri="{BB962C8B-B14F-4D97-AF65-F5344CB8AC3E}">
        <p14:creationId xmlns:p14="http://schemas.microsoft.com/office/powerpoint/2010/main" xmlns="" val="5753104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28A0092B-C50C-407E-A947-70E740481C1C}">
                <a14:useLocalDpi xmlns:a14="http://schemas.microsoft.com/office/drawing/2010/main" xmlns="" val="0"/>
              </a:ext>
            </a:extLst>
          </a:blip>
          <a:srcRect t="4460" b="4826"/>
          <a:stretch/>
        </p:blipFill>
        <p:spPr>
          <a:xfrm>
            <a:off x="1280157" y="3200400"/>
            <a:ext cx="7113449" cy="3657600"/>
          </a:xfrm>
          <a:prstGeom prst="rect">
            <a:avLst/>
          </a:prstGeom>
        </p:spPr>
      </p:pic>
      <p:sp>
        <p:nvSpPr>
          <p:cNvPr id="4" name="Прямоугольник 3"/>
          <p:cNvSpPr/>
          <p:nvPr/>
        </p:nvSpPr>
        <p:spPr>
          <a:xfrm>
            <a:off x="1388368" y="1786208"/>
            <a:ext cx="6480720" cy="1323439"/>
          </a:xfrm>
          <a:prstGeom prst="rect">
            <a:avLst/>
          </a:prstGeom>
        </p:spPr>
        <p:txBody>
          <a:bodyPr wrap="square">
            <a:spAutoFit/>
          </a:bodyPr>
          <a:lstStyle/>
          <a:p>
            <a:pPr algn="ctr"/>
            <a:r>
              <a:rPr lang="ru-RU" sz="4000" b="1" dirty="0" smtClean="0">
                <a:solidFill>
                  <a:srgbClr val="FF3300"/>
                </a:solidFill>
                <a:latin typeface="Times New Roman" panose="02020603050405020304" pitchFamily="18" charset="0"/>
                <a:cs typeface="Times New Roman" panose="02020603050405020304" pitchFamily="18" charset="0"/>
              </a:rPr>
              <a:t>СПАСИБО</a:t>
            </a:r>
            <a:endParaRPr lang="ru-RU" sz="4000" b="1" dirty="0" smtClean="0">
              <a:latin typeface="Times New Roman" panose="02020603050405020304" pitchFamily="18" charset="0"/>
              <a:cs typeface="Times New Roman" panose="02020603050405020304" pitchFamily="18" charset="0"/>
            </a:endParaRPr>
          </a:p>
          <a:p>
            <a:pPr algn="ctr"/>
            <a:r>
              <a:rPr lang="ru-RU" sz="4000" b="1" dirty="0" smtClean="0">
                <a:solidFill>
                  <a:srgbClr val="0070C0"/>
                </a:solidFill>
                <a:latin typeface="Times New Roman" panose="02020603050405020304" pitchFamily="18" charset="0"/>
                <a:cs typeface="Times New Roman" panose="02020603050405020304" pitchFamily="18" charset="0"/>
              </a:rPr>
              <a:t>ЗА ВНИМАНИЕ !</a:t>
            </a:r>
            <a:endParaRPr lang="ru-RU" sz="4000" b="1" dirty="0">
              <a:solidFill>
                <a:srgbClr val="0070C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cstate="screen">
            <a:extLst>
              <a:ext uri="{28A0092B-C50C-407E-A947-70E740481C1C}">
                <a14:useLocalDpi xmlns:a14="http://schemas.microsoft.com/office/drawing/2010/main" xmlns="" val="0"/>
              </a:ext>
            </a:extLst>
          </a:blip>
          <a:srcRect/>
          <a:stretch/>
        </p:blipFill>
        <p:spPr>
          <a:xfrm>
            <a:off x="251519" y="3123889"/>
            <a:ext cx="2777343" cy="2556000"/>
          </a:xfrm>
          <a:prstGeom prst="ellipse">
            <a:avLst/>
          </a:prstGeom>
          <a:ln w="1905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41755471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FF00"/>
                </a:solidFill>
              </a:ln>
              <a:solidFill>
                <a:srgbClr val="FFFF66"/>
              </a:solidFill>
            </a:endParaRPr>
          </a:p>
        </p:txBody>
      </p:sp>
      <p:sp>
        <p:nvSpPr>
          <p:cNvPr id="2" name="Прямоугольник 1"/>
          <p:cNvSpPr/>
          <p:nvPr/>
        </p:nvSpPr>
        <p:spPr>
          <a:xfrm>
            <a:off x="251520" y="559752"/>
            <a:ext cx="8640960" cy="5592813"/>
          </a:xfrm>
          <a:prstGeom prst="rect">
            <a:avLst/>
          </a:prstGeom>
        </p:spPr>
        <p:txBody>
          <a:bodyPr wrap="square">
            <a:spAutoFit/>
          </a:bodyPr>
          <a:lstStyle/>
          <a:p>
            <a:pPr indent="450215" algn="just">
              <a:lnSpc>
                <a:spcPct val="150000"/>
              </a:lnSpc>
              <a:spcAft>
                <a:spcPts val="0"/>
              </a:spcAft>
            </a:pPr>
            <a:r>
              <a:rPr lang="ru-RU" sz="1600" dirty="0">
                <a:latin typeface="Times New Roman"/>
                <a:ea typeface="Times New Roman"/>
                <a:cs typeface="Times New Roman"/>
              </a:rPr>
              <a:t>Осенняя пища. Наполняем организм витаминами. Хорошее время года! Нет тебе перееданий, соскучились по свеженькому, вкусненькому, природному. Много гуляем, дышим свежим воздухом – организм доволен</a:t>
            </a:r>
            <a:r>
              <a:rPr lang="ru-RU" sz="1600" dirty="0" smtClean="0">
                <a:latin typeface="Times New Roman"/>
                <a:ea typeface="Times New Roman"/>
                <a:cs typeface="Times New Roman"/>
              </a:rPr>
              <a:t>!</a:t>
            </a:r>
          </a:p>
          <a:p>
            <a:pPr indent="450215" algn="just">
              <a:lnSpc>
                <a:spcPct val="150000"/>
              </a:lnSpc>
              <a:spcAft>
                <a:spcPts val="0"/>
              </a:spcAft>
            </a:pPr>
            <a:r>
              <a:rPr lang="ru-RU" sz="1600" dirty="0" smtClean="0">
                <a:latin typeface="Times New Roman"/>
                <a:ea typeface="Times New Roman"/>
                <a:cs typeface="Times New Roman"/>
              </a:rPr>
              <a:t>Летняя </a:t>
            </a:r>
            <a:r>
              <a:rPr lang="ru-RU" sz="1600" dirty="0">
                <a:latin typeface="Times New Roman"/>
                <a:ea typeface="Times New Roman"/>
                <a:cs typeface="Times New Roman"/>
              </a:rPr>
              <a:t>пища. Едим лёгкую для организма пищу, так как в жару другой радости и не хочется. Это хорошо! Не малая радость – это купание. Наконец – то! Только не ленитесь, не то опять захочется полежать на диванчике, но уже совсем по другой причине! Мол, в тенёчек, где прохладнее, туда, где наш организм отдохнёт! Ну, не хочет он так отдыхать! Идите на свежий воздух, общайтесь с природой! Успевайте впитывать тепло лучей тёплого летнего солнца! Опять мы про движение, хотели же  поговорить о пище.  Давайте продолжим о ней. Больше пить хочется нашему организму. Дайте ему воды, но не соков, которыми заполнены прилавки наших магазинов! Может, будет лучше, если мы напоим его талой водой? Талая вода несёт в себе огромный заряд энергии! Её энергетика значительно больше, чем энергетика водопроводной воды, которые многие употребляют. Она  имеет повреждённую структуру, ослабляет иммунитет. Давайте пить чаще  талую воду, она возвращает силы, повышает жизненный тонус, а организм настраивается на здоровье. Это живая вода, которой наш организм будет несказанно рад! </a:t>
            </a:r>
            <a:endParaRPr lang="ru-RU" sz="1600" dirty="0">
              <a:ea typeface="Times New Roman"/>
              <a:cs typeface="Times New Roman"/>
            </a:endParaRPr>
          </a:p>
        </p:txBody>
      </p:sp>
    </p:spTree>
    <p:extLst>
      <p:ext uri="{BB962C8B-B14F-4D97-AF65-F5344CB8AC3E}">
        <p14:creationId xmlns:p14="http://schemas.microsoft.com/office/powerpoint/2010/main" xmlns="" val="14101525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FF00"/>
                </a:solidFill>
              </a:ln>
              <a:solidFill>
                <a:srgbClr val="FFFF66"/>
              </a:solidFill>
            </a:endParaRPr>
          </a:p>
        </p:txBody>
      </p:sp>
      <p:sp>
        <p:nvSpPr>
          <p:cNvPr id="2" name="Прямоугольник 1"/>
          <p:cNvSpPr/>
          <p:nvPr/>
        </p:nvSpPr>
        <p:spPr>
          <a:xfrm>
            <a:off x="204129" y="332656"/>
            <a:ext cx="8712968" cy="5183407"/>
          </a:xfrm>
          <a:prstGeom prst="rect">
            <a:avLst/>
          </a:prstGeom>
        </p:spPr>
        <p:txBody>
          <a:bodyPr wrap="square">
            <a:spAutoFit/>
          </a:bodyPr>
          <a:lstStyle/>
          <a:p>
            <a:pPr indent="450215" algn="just">
              <a:lnSpc>
                <a:spcPct val="150000"/>
              </a:lnSpc>
              <a:spcAft>
                <a:spcPts val="0"/>
              </a:spcAft>
            </a:pPr>
            <a:r>
              <a:rPr lang="ru-RU" sz="1600" dirty="0">
                <a:latin typeface="Times New Roman"/>
                <a:ea typeface="Times New Roman"/>
                <a:cs typeface="Times New Roman"/>
              </a:rPr>
              <a:t>Весенняя пища. Организм ослаб, ему хочется солнца. На тебе солнца, возьми! Стали больше гулять на свежем воздухе, доставляя ему удовольствие. Отсюда и покушать чаще просит наш организм. Чем мы его покормим!? А покормить-то нечем, доедаем всё, что от зимы осталось. А зимой, что? Мясо, мясо, мясо… Ведь говорят, что организм его требует. Да ничего он не требует! Это наши глаза хотят, да некоторые утверждают, что зимой  энергией загружать его надо. Ну, надо! Но должна же быть мера! А её нет. А нет от безделья. Займите себя  делом, но делом интересным, но не просмотром фильмов, не работой за компьютером – это самым любимым занятием стало. Что другие закончились?! Встаньте на лыжи! Покатайтесь на коньках! Ваш организм кричать от счастья будет!!! Светиться от хорошего настроения  и бодрости станет!!! </a:t>
            </a:r>
            <a:endParaRPr lang="ru-RU" sz="1600" dirty="0" smtClean="0">
              <a:latin typeface="Times New Roman"/>
              <a:ea typeface="Times New Roman"/>
              <a:cs typeface="Times New Roman"/>
            </a:endParaRPr>
          </a:p>
          <a:p>
            <a:pPr indent="450215" algn="just">
              <a:lnSpc>
                <a:spcPct val="150000"/>
              </a:lnSpc>
            </a:pPr>
            <a:r>
              <a:rPr lang="ru-RU" sz="1600" dirty="0">
                <a:latin typeface="Times New Roman" panose="02020603050405020304" pitchFamily="18" charset="0"/>
                <a:cs typeface="Times New Roman" panose="02020603050405020304" pitchFamily="18" charset="0"/>
              </a:rPr>
              <a:t>Так вы поднимите его иммунитет. А ведь иммунитет – это его защитник от вирусов. Так как  в наше время наполняемость в группах достаточно большая, то естественно повышается риск инфицирования детей. Давайте параллельно заниматься и профилактической работой, оздоровлением нашего дорогого организма.</a:t>
            </a:r>
          </a:p>
          <a:p>
            <a:pPr indent="450215" algn="just">
              <a:lnSpc>
                <a:spcPct val="150000"/>
              </a:lnSpc>
              <a:spcAft>
                <a:spcPts val="0"/>
              </a:spcAft>
            </a:pPr>
            <a:endParaRPr lang="ru-RU" sz="1400" dirty="0">
              <a:ea typeface="Times New Roman"/>
              <a:cs typeface="Times New Roman"/>
            </a:endParaRPr>
          </a:p>
        </p:txBody>
      </p:sp>
    </p:spTree>
    <p:extLst>
      <p:ext uri="{BB962C8B-B14F-4D97-AF65-F5344CB8AC3E}">
        <p14:creationId xmlns:p14="http://schemas.microsoft.com/office/powerpoint/2010/main" xmlns="" val="3522723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858000"/>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FF00"/>
                </a:solidFill>
              </a:ln>
              <a:solidFill>
                <a:srgbClr val="FFFF66"/>
              </a:solidFill>
            </a:endParaRPr>
          </a:p>
        </p:txBody>
      </p:sp>
      <p:sp>
        <p:nvSpPr>
          <p:cNvPr id="2" name="Прямоугольник 1"/>
          <p:cNvSpPr/>
          <p:nvPr/>
        </p:nvSpPr>
        <p:spPr>
          <a:xfrm>
            <a:off x="179512" y="404664"/>
            <a:ext cx="8784976" cy="5962145"/>
          </a:xfrm>
          <a:prstGeom prst="rect">
            <a:avLst/>
          </a:prstGeom>
        </p:spPr>
        <p:txBody>
          <a:bodyPr wrap="square">
            <a:spAutoFit/>
          </a:bodyPr>
          <a:lstStyle/>
          <a:p>
            <a:pPr indent="1260475" algn="just">
              <a:lnSpc>
                <a:spcPct val="150000"/>
              </a:lnSpc>
            </a:pPr>
            <a:r>
              <a:rPr lang="ru-RU" sz="1600" dirty="0">
                <a:latin typeface="Times New Roman"/>
              </a:rPr>
              <a:t>Игра помощником нам будет,</a:t>
            </a:r>
            <a:endParaRPr lang="ru-RU" sz="1600" dirty="0"/>
          </a:p>
          <a:p>
            <a:pPr indent="1260475" algn="just">
              <a:lnSpc>
                <a:spcPct val="150000"/>
              </a:lnSpc>
            </a:pPr>
            <a:r>
              <a:rPr lang="ru-RU" sz="1600" dirty="0">
                <a:latin typeface="Times New Roman"/>
              </a:rPr>
              <a:t>В игре здоровье мы добудем.</a:t>
            </a:r>
            <a:endParaRPr lang="ru-RU" sz="1600" dirty="0"/>
          </a:p>
          <a:p>
            <a:pPr indent="1260475" algn="just">
              <a:lnSpc>
                <a:spcPct val="150000"/>
              </a:lnSpc>
            </a:pPr>
            <a:r>
              <a:rPr lang="ru-RU" sz="1600" dirty="0">
                <a:latin typeface="Times New Roman"/>
              </a:rPr>
              <a:t>Играя,  победим недуг,</a:t>
            </a:r>
            <a:endParaRPr lang="ru-RU" sz="1600" dirty="0"/>
          </a:p>
          <a:p>
            <a:pPr indent="1260475" algn="just">
              <a:lnSpc>
                <a:spcPct val="150000"/>
              </a:lnSpc>
            </a:pPr>
            <a:r>
              <a:rPr lang="ru-RU" sz="1600" dirty="0">
                <a:latin typeface="Times New Roman"/>
              </a:rPr>
              <a:t>Нам физкультура будет друг!</a:t>
            </a:r>
            <a:endParaRPr lang="ru-RU" sz="1600" dirty="0"/>
          </a:p>
          <a:p>
            <a:pPr indent="450215" algn="just">
              <a:lnSpc>
                <a:spcPct val="150000"/>
              </a:lnSpc>
            </a:pPr>
            <a:r>
              <a:rPr lang="ru-RU" sz="1600" dirty="0">
                <a:latin typeface="Times New Roman"/>
              </a:rPr>
              <a:t>Такие слова любой родитель может сочинить с ребёнком. Так пусть они будут вашим девизом, и работа над собой будет проходить весело и задорно! Для укрепления нашего здоровья и предупреждения болезни, всем известно, что необходимо повышать двигательную активность, не забывая о закаливании. Здесь девиз должен быть другим: «Не навреди!» всё должно быть в меру! Хорошим помощником в этом деле станет для нас лечебная физкультура. Не следует забывать о такой важной функции организма, как дыхание, которое влияет на все физиологические процессы, происходящие в организме. Сейчас много разработанных методик, которые научат нас правильно пользоваться дыханием. Это очень важно для человека. </a:t>
            </a:r>
            <a:endParaRPr lang="ru-RU" sz="1600" dirty="0"/>
          </a:p>
          <a:p>
            <a:pPr indent="450215" algn="just">
              <a:lnSpc>
                <a:spcPct val="150000"/>
              </a:lnSpc>
            </a:pPr>
            <a:r>
              <a:rPr lang="ru-RU" sz="1600" dirty="0">
                <a:latin typeface="Times New Roman"/>
              </a:rPr>
              <a:t>Не менее важен и сон, особенно для детей. Необходимо выработать для себя определённые правила и научить этому своего ребёнка: укладывать спать в одно и то же время, спокойные игры и ужин задолго до сна, перед сном – прогулка и тёплый душ.  Таким образом, вы обеспечивайте себя и ребёнка и крепким сном, и не менее крепким здоровьем!</a:t>
            </a:r>
            <a:endParaRPr lang="ru-RU" sz="1600" dirty="0">
              <a:effectLst/>
            </a:endParaRPr>
          </a:p>
        </p:txBody>
      </p:sp>
    </p:spTree>
    <p:extLst>
      <p:ext uri="{BB962C8B-B14F-4D97-AF65-F5344CB8AC3E}">
        <p14:creationId xmlns:p14="http://schemas.microsoft.com/office/powerpoint/2010/main" xmlns="" val="939126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858000"/>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FF00"/>
                </a:solidFill>
              </a:ln>
              <a:solidFill>
                <a:srgbClr val="FFFF66"/>
              </a:solidFill>
            </a:endParaRPr>
          </a:p>
        </p:txBody>
      </p:sp>
      <p:sp>
        <p:nvSpPr>
          <p:cNvPr id="2" name="Прямоугольник 1"/>
          <p:cNvSpPr/>
          <p:nvPr/>
        </p:nvSpPr>
        <p:spPr>
          <a:xfrm>
            <a:off x="163100" y="620688"/>
            <a:ext cx="8856984" cy="3378104"/>
          </a:xfrm>
          <a:prstGeom prst="rect">
            <a:avLst/>
          </a:prstGeom>
        </p:spPr>
        <p:txBody>
          <a:bodyPr wrap="square">
            <a:spAutoFit/>
          </a:bodyPr>
          <a:lstStyle/>
          <a:p>
            <a:pPr indent="450215" algn="just">
              <a:lnSpc>
                <a:spcPct val="150000"/>
              </a:lnSpc>
              <a:spcAft>
                <a:spcPts val="0"/>
              </a:spcAft>
            </a:pPr>
            <a:r>
              <a:rPr lang="ru-RU" sz="1600" dirty="0">
                <a:latin typeface="Times New Roman"/>
                <a:ea typeface="Times New Roman"/>
                <a:cs typeface="Times New Roman"/>
              </a:rPr>
              <a:t>А теперь об эмоциях. Давайте поддерживать жизнерадостное настроение и бодрость. Это то, что каждый ребёнок ждёт от своих родителей. Это наша любовь, внимание друг к другу, положительные эмоции.  Положительные эмоции – это картины, находящиеся у вас дома. Бурлящая вода в водопаде: такая картина бодрит, активизирует организм, даёт энергию. Фотография со спокойной водой в озере: вызывает приятные эмоции, повышает иммунитет, укрепляет нервную систему. А ещё лучше – приобретите большой аквариум с рыбками. Это аккумулятор хорошего настроения и благоприятного эмоционального  фона. Аквариум оказывает благотворное влияние, как и любая вода, на нервную систему человека, отлично снимает стрессы. </a:t>
            </a:r>
            <a:endParaRPr lang="ru-RU" sz="1600" dirty="0" smtClean="0">
              <a:latin typeface="Times New Roman"/>
              <a:ea typeface="Times New Roman"/>
              <a:cs typeface="Times New Roman"/>
            </a:endParaRPr>
          </a:p>
          <a:p>
            <a:pPr indent="450215" algn="just">
              <a:lnSpc>
                <a:spcPct val="150000"/>
              </a:lnSpc>
              <a:spcAft>
                <a:spcPts val="0"/>
              </a:spcAft>
            </a:pPr>
            <a:endParaRPr lang="ru-RU" sz="1600" dirty="0">
              <a:ea typeface="Times New Roman"/>
              <a:cs typeface="Times New Roman"/>
            </a:endParaRPr>
          </a:p>
        </p:txBody>
      </p:sp>
    </p:spTree>
    <p:extLst>
      <p:ext uri="{BB962C8B-B14F-4D97-AF65-F5344CB8AC3E}">
        <p14:creationId xmlns:p14="http://schemas.microsoft.com/office/powerpoint/2010/main" xmlns="" val="2334067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6858000"/>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FF00"/>
                </a:solidFill>
              </a:ln>
              <a:solidFill>
                <a:srgbClr val="FFFF66"/>
              </a:solidFill>
            </a:endParaRPr>
          </a:p>
        </p:txBody>
      </p:sp>
      <p:sp>
        <p:nvSpPr>
          <p:cNvPr id="2" name="Прямоугольник 1"/>
          <p:cNvSpPr/>
          <p:nvPr/>
        </p:nvSpPr>
        <p:spPr>
          <a:xfrm>
            <a:off x="125760" y="312762"/>
            <a:ext cx="8892480" cy="6232475"/>
          </a:xfrm>
          <a:prstGeom prst="rect">
            <a:avLst/>
          </a:prstGeom>
        </p:spPr>
        <p:txBody>
          <a:bodyPr wrap="square">
            <a:spAutoFit/>
          </a:bodyPr>
          <a:lstStyle/>
          <a:p>
            <a:pPr indent="450215" algn="just">
              <a:lnSpc>
                <a:spcPct val="150000"/>
              </a:lnSpc>
            </a:pPr>
            <a:r>
              <a:rPr lang="ru-RU" sz="1400" dirty="0">
                <a:latin typeface="Times New Roman"/>
              </a:rPr>
              <a:t>Хочется закончить стихотворением, собственного сочинения.</a:t>
            </a:r>
            <a:endParaRPr lang="ru-RU" sz="1400" dirty="0"/>
          </a:p>
          <a:p>
            <a:pPr indent="1260475" algn="just">
              <a:lnSpc>
                <a:spcPct val="150000"/>
              </a:lnSpc>
            </a:pPr>
            <a:r>
              <a:rPr lang="ru-RU" sz="1400" dirty="0">
                <a:latin typeface="Times New Roman"/>
              </a:rPr>
              <a:t>Здоровье – главное богатство!</a:t>
            </a:r>
            <a:endParaRPr lang="ru-RU" sz="1400" dirty="0"/>
          </a:p>
          <a:p>
            <a:pPr indent="1260475" algn="just">
              <a:lnSpc>
                <a:spcPct val="150000"/>
              </a:lnSpc>
            </a:pPr>
            <a:r>
              <a:rPr lang="ru-RU" sz="1400" dirty="0">
                <a:latin typeface="Times New Roman"/>
              </a:rPr>
              <a:t>Нельзя нам им пренебрегать!</a:t>
            </a:r>
            <a:endParaRPr lang="ru-RU" sz="1400" dirty="0"/>
          </a:p>
          <a:p>
            <a:pPr indent="1260475" algn="just">
              <a:lnSpc>
                <a:spcPct val="150000"/>
              </a:lnSpc>
            </a:pPr>
            <a:r>
              <a:rPr lang="ru-RU" sz="1400" dirty="0">
                <a:latin typeface="Times New Roman"/>
              </a:rPr>
              <a:t>Соблазн есть – вредные привычки,</a:t>
            </a:r>
            <a:endParaRPr lang="ru-RU" sz="1400" dirty="0"/>
          </a:p>
          <a:p>
            <a:pPr indent="1260475" algn="just">
              <a:lnSpc>
                <a:spcPct val="150000"/>
              </a:lnSpc>
            </a:pPr>
            <a:r>
              <a:rPr lang="ru-RU" sz="1400" dirty="0">
                <a:latin typeface="Times New Roman"/>
              </a:rPr>
              <a:t>Старайтесь их вы избегать.</a:t>
            </a:r>
            <a:endParaRPr lang="ru-RU" sz="1400" dirty="0"/>
          </a:p>
          <a:p>
            <a:pPr indent="1260475" algn="just">
              <a:lnSpc>
                <a:spcPct val="150000"/>
              </a:lnSpc>
            </a:pPr>
            <a:r>
              <a:rPr lang="ru-RU" sz="1400" dirty="0">
                <a:latin typeface="Times New Roman"/>
              </a:rPr>
              <a:t>Известна истина со Спарты – </a:t>
            </a:r>
            <a:endParaRPr lang="ru-RU" sz="1400" dirty="0"/>
          </a:p>
          <a:p>
            <a:pPr indent="1260475" algn="just">
              <a:lnSpc>
                <a:spcPct val="150000"/>
              </a:lnSpc>
            </a:pPr>
            <a:r>
              <a:rPr lang="ru-RU" sz="1400" dirty="0">
                <a:latin typeface="Times New Roman"/>
              </a:rPr>
              <a:t>«В здоровом теле, здоровый дух!»</a:t>
            </a:r>
            <a:endParaRPr lang="ru-RU" sz="1400" dirty="0"/>
          </a:p>
          <a:p>
            <a:pPr indent="1260475" algn="just">
              <a:lnSpc>
                <a:spcPct val="150000"/>
              </a:lnSpc>
            </a:pPr>
            <a:r>
              <a:rPr lang="ru-RU" sz="1400" dirty="0">
                <a:latin typeface="Times New Roman"/>
              </a:rPr>
              <a:t>Всё просто, ясно и понятно, </a:t>
            </a:r>
            <a:endParaRPr lang="ru-RU" sz="1400" dirty="0"/>
          </a:p>
          <a:p>
            <a:pPr indent="1260475" algn="just">
              <a:lnSpc>
                <a:spcPct val="150000"/>
              </a:lnSpc>
            </a:pPr>
            <a:r>
              <a:rPr lang="ru-RU" sz="1400" dirty="0">
                <a:latin typeface="Times New Roman"/>
              </a:rPr>
              <a:t>Стремитесь к лучшему из двух.</a:t>
            </a:r>
            <a:endParaRPr lang="ru-RU" sz="1400" dirty="0"/>
          </a:p>
          <a:p>
            <a:pPr indent="1260475" algn="just">
              <a:lnSpc>
                <a:spcPct val="150000"/>
              </a:lnSpc>
            </a:pPr>
            <a:r>
              <a:rPr lang="ru-RU" sz="1400" dirty="0">
                <a:latin typeface="Times New Roman"/>
              </a:rPr>
              <a:t>Пораньше утром просыпайтесь, </a:t>
            </a:r>
            <a:endParaRPr lang="ru-RU" sz="1400" dirty="0"/>
          </a:p>
          <a:p>
            <a:pPr indent="1260475" algn="just">
              <a:lnSpc>
                <a:spcPct val="150000"/>
              </a:lnSpc>
            </a:pPr>
            <a:r>
              <a:rPr lang="ru-RU" sz="1400" dirty="0">
                <a:latin typeface="Times New Roman"/>
              </a:rPr>
              <a:t>Гимнастикой позанимайтесь,</a:t>
            </a:r>
            <a:endParaRPr lang="ru-RU" sz="1400" dirty="0"/>
          </a:p>
          <a:p>
            <a:pPr indent="1260475" algn="just">
              <a:lnSpc>
                <a:spcPct val="150000"/>
              </a:lnSpc>
            </a:pPr>
            <a:r>
              <a:rPr lang="ru-RU" sz="1400" dirty="0">
                <a:latin typeface="Times New Roman"/>
              </a:rPr>
              <a:t>Ведь лучшее из всех леченье – </a:t>
            </a:r>
            <a:endParaRPr lang="ru-RU" sz="1400" dirty="0"/>
          </a:p>
          <a:p>
            <a:pPr indent="1260475" algn="just">
              <a:lnSpc>
                <a:spcPct val="150000"/>
              </a:lnSpc>
            </a:pPr>
            <a:r>
              <a:rPr lang="ru-RU" sz="1400" dirty="0">
                <a:latin typeface="Times New Roman"/>
              </a:rPr>
              <a:t>Занятие спортом ежедневно!</a:t>
            </a:r>
            <a:endParaRPr lang="ru-RU" sz="1400" dirty="0"/>
          </a:p>
          <a:p>
            <a:pPr indent="1260475" algn="just">
              <a:lnSpc>
                <a:spcPct val="150000"/>
              </a:lnSpc>
            </a:pPr>
            <a:r>
              <a:rPr lang="ru-RU" sz="1400" dirty="0">
                <a:latin typeface="Times New Roman"/>
              </a:rPr>
              <a:t>Тогда вы будете красивы,</a:t>
            </a:r>
            <a:endParaRPr lang="ru-RU" sz="1400" dirty="0"/>
          </a:p>
          <a:p>
            <a:pPr indent="1260475" algn="just">
              <a:lnSpc>
                <a:spcPct val="150000"/>
              </a:lnSpc>
            </a:pPr>
            <a:r>
              <a:rPr lang="ru-RU" sz="1400" dirty="0">
                <a:latin typeface="Times New Roman"/>
              </a:rPr>
              <a:t>Здоровы, энергичны, милы,</a:t>
            </a:r>
            <a:endParaRPr lang="ru-RU" sz="1400" dirty="0"/>
          </a:p>
          <a:p>
            <a:pPr indent="1260475" algn="just">
              <a:lnSpc>
                <a:spcPct val="150000"/>
              </a:lnSpc>
            </a:pPr>
            <a:r>
              <a:rPr lang="ru-RU" sz="1400" dirty="0">
                <a:latin typeface="Times New Roman"/>
              </a:rPr>
              <a:t>Повсюду будет ждать удача!</a:t>
            </a:r>
            <a:endParaRPr lang="ru-RU" sz="1400" dirty="0"/>
          </a:p>
          <a:p>
            <a:pPr indent="1260475" algn="just">
              <a:lnSpc>
                <a:spcPct val="150000"/>
              </a:lnSpc>
            </a:pPr>
            <a:r>
              <a:rPr lang="ru-RU" sz="1400" dirty="0">
                <a:latin typeface="Times New Roman"/>
              </a:rPr>
              <a:t>Для вас главнейшая задача:</a:t>
            </a:r>
            <a:endParaRPr lang="ru-RU" sz="1400" dirty="0"/>
          </a:p>
          <a:p>
            <a:pPr indent="1260475" algn="just">
              <a:lnSpc>
                <a:spcPct val="150000"/>
              </a:lnSpc>
            </a:pPr>
            <a:r>
              <a:rPr lang="ru-RU" sz="1400" dirty="0">
                <a:latin typeface="Times New Roman"/>
              </a:rPr>
              <a:t>Самим счастливым быть</a:t>
            </a:r>
            <a:endParaRPr lang="ru-RU" sz="1400" dirty="0"/>
          </a:p>
          <a:p>
            <a:pPr indent="1260475" algn="just">
              <a:lnSpc>
                <a:spcPct val="150000"/>
              </a:lnSpc>
            </a:pPr>
            <a:r>
              <a:rPr lang="ru-RU" sz="1400" dirty="0">
                <a:latin typeface="Times New Roman"/>
              </a:rPr>
              <a:t>И радость людям приносить</a:t>
            </a:r>
            <a:r>
              <a:rPr lang="ru-RU" sz="1400" dirty="0" smtClean="0">
                <a:latin typeface="Times New Roman"/>
              </a:rPr>
              <a:t>!</a:t>
            </a:r>
            <a:endParaRPr lang="ru-RU" sz="1400" dirty="0"/>
          </a:p>
        </p:txBody>
      </p:sp>
      <p:sp>
        <p:nvSpPr>
          <p:cNvPr id="6" name="Прямоугольник 5"/>
          <p:cNvSpPr/>
          <p:nvPr/>
        </p:nvSpPr>
        <p:spPr>
          <a:xfrm>
            <a:off x="4427984" y="2348880"/>
            <a:ext cx="4392488" cy="1944216"/>
          </a:xfrm>
          <a:prstGeom prst="rec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b="1" dirty="0">
                <a:solidFill>
                  <a:srgbClr val="FF3300"/>
                </a:solidFill>
                <a:latin typeface="Times New Roman"/>
              </a:rPr>
              <a:t>БЕРЕГИТЕ СВОЁ ЗДОРОВЬЕ, </a:t>
            </a:r>
            <a:endParaRPr lang="ru-RU" b="1" dirty="0" smtClean="0">
              <a:solidFill>
                <a:srgbClr val="FF3300"/>
              </a:solidFill>
              <a:latin typeface="Times New Roman"/>
            </a:endParaRPr>
          </a:p>
          <a:p>
            <a:pPr algn="ctr">
              <a:lnSpc>
                <a:spcPct val="150000"/>
              </a:lnSpc>
            </a:pPr>
            <a:r>
              <a:rPr lang="ru-RU" b="1" dirty="0" smtClean="0">
                <a:solidFill>
                  <a:srgbClr val="FF3300"/>
                </a:solidFill>
                <a:latin typeface="Times New Roman"/>
              </a:rPr>
              <a:t>И </a:t>
            </a:r>
            <a:r>
              <a:rPr lang="ru-RU" b="1" dirty="0">
                <a:solidFill>
                  <a:srgbClr val="FF3300"/>
                </a:solidFill>
                <a:latin typeface="Times New Roman"/>
              </a:rPr>
              <a:t>ТОГДА ВЫ БУДЕТЕ СИЛЬНЫ ТЕЛОМ И ДУХОМ, А, ЗНАЧИТ, БУДЕТЕ СЧАСТЛИВЫ!</a:t>
            </a:r>
            <a:endParaRPr lang="ru-RU" b="1" dirty="0">
              <a:solidFill>
                <a:srgbClr val="FF3300"/>
              </a:solidFill>
            </a:endParaRPr>
          </a:p>
        </p:txBody>
      </p:sp>
    </p:spTree>
    <p:extLst>
      <p:ext uri="{BB962C8B-B14F-4D97-AF65-F5344CB8AC3E}">
        <p14:creationId xmlns:p14="http://schemas.microsoft.com/office/powerpoint/2010/main" xmlns="" val="2084987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858000"/>
          </a:xfrm>
          <a:prstGeom prst="rect">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3040286" y="1196752"/>
            <a:ext cx="4725781" cy="369332"/>
          </a:xfrm>
          <a:prstGeom prst="rect">
            <a:avLst/>
          </a:prstGeom>
        </p:spPr>
        <p:txBody>
          <a:bodyPr wrap="none">
            <a:spAutoFit/>
          </a:bodyPr>
          <a:lstStyle/>
          <a:p>
            <a:r>
              <a:rPr lang="ru-RU" b="1" dirty="0" smtClean="0">
                <a:solidFill>
                  <a:srgbClr val="FF3300"/>
                </a:solidFill>
                <a:latin typeface="Times New Roman" panose="02020603050405020304" pitchFamily="18" charset="0"/>
                <a:cs typeface="Times New Roman" panose="02020603050405020304" pitchFamily="18" charset="0"/>
              </a:rPr>
              <a:t>ВКЛАД В ПОВЫШЕНИЕ ОБРАЗОВАНИЯ</a:t>
            </a:r>
            <a:endParaRPr lang="ru-RU" b="1" dirty="0">
              <a:solidFill>
                <a:srgbClr val="FF33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screen">
            <a:extLst>
              <a:ext uri="{BEBA8EAE-BF5A-486C-A8C5-ECC9F3942E4B}">
                <a14:imgProps xmlns:a14="http://schemas.microsoft.com/office/drawing/2010/main" xmlns="">
                  <a14:imgLayer r:embed="rId3">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665706" y="2043000"/>
            <a:ext cx="3812588" cy="2772000"/>
          </a:xfrm>
          <a:prstGeom prst="rect">
            <a:avLst/>
          </a:prstGeom>
        </p:spPr>
      </p:pic>
      <p:pic>
        <p:nvPicPr>
          <p:cNvPr id="5" name="Рисунок 4"/>
          <p:cNvPicPr>
            <a:picLocks noChangeAspect="1"/>
          </p:cNvPicPr>
          <p:nvPr/>
        </p:nvPicPr>
        <p:blipFill>
          <a:blip r:embed="rId4" cstate="screen">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128076" y="1034760"/>
            <a:ext cx="2355692" cy="3240000"/>
          </a:xfrm>
          <a:prstGeom prst="rect">
            <a:avLst/>
          </a:prstGeom>
        </p:spPr>
      </p:pic>
      <p:pic>
        <p:nvPicPr>
          <p:cNvPr id="6" name="Рисунок 5"/>
          <p:cNvPicPr>
            <a:picLocks noChangeAspect="1"/>
          </p:cNvPicPr>
          <p:nvPr/>
        </p:nvPicPr>
        <p:blipFill>
          <a:blip r:embed="rId6" cstate="screen">
            <a:extLst>
              <a:ext uri="{BEBA8EAE-BF5A-486C-A8C5-ECC9F3942E4B}">
                <a14:imgProps xmlns:a14="http://schemas.microsoft.com/office/drawing/2010/main" xmlns="">
                  <a14:imgLayer r:embed="rId7">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6588223" y="2773047"/>
            <a:ext cx="2355689" cy="3240000"/>
          </a:xfrm>
          <a:prstGeom prst="rect">
            <a:avLst/>
          </a:prstGeom>
        </p:spPr>
      </p:pic>
    </p:spTree>
    <p:extLst>
      <p:ext uri="{BB962C8B-B14F-4D97-AF65-F5344CB8AC3E}">
        <p14:creationId xmlns:p14="http://schemas.microsoft.com/office/powerpoint/2010/main" xmlns="" val="92684454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TotalTime>
  <Words>1480</Words>
  <Application>Microsoft Office PowerPoint</Application>
  <PresentationFormat>Экран (4:3)</PresentationFormat>
  <Paragraphs>77</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 бренёва</dc:creator>
  <cp:lastModifiedBy>Маслакова</cp:lastModifiedBy>
  <cp:revision>25</cp:revision>
  <dcterms:created xsi:type="dcterms:W3CDTF">2021-12-22T23:50:29Z</dcterms:created>
  <dcterms:modified xsi:type="dcterms:W3CDTF">2024-08-23T03:48:10Z</dcterms:modified>
</cp:coreProperties>
</file>